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0" r:id="rId2"/>
    <p:sldId id="261" r:id="rId3"/>
    <p:sldId id="265" r:id="rId4"/>
    <p:sldId id="259" r:id="rId5"/>
    <p:sldId id="258" r:id="rId6"/>
    <p:sldId id="269" r:id="rId7"/>
    <p:sldId id="270" r:id="rId8"/>
    <p:sldId id="268" r:id="rId9"/>
    <p:sldId id="272" r:id="rId10"/>
    <p:sldId id="273" r:id="rId11"/>
    <p:sldId id="274" r:id="rId12"/>
    <p:sldId id="275" r:id="rId13"/>
    <p:sldId id="276" r:id="rId14"/>
    <p:sldId id="277" r:id="rId15"/>
    <p:sldId id="278" r:id="rId16"/>
    <p:sldId id="257" r:id="rId17"/>
    <p:sldId id="271" r:id="rId18"/>
    <p:sldId id="264"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74" d="100"/>
          <a:sy n="74" d="100"/>
        </p:scale>
        <p:origin x="5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9A42A-409B-405A-BCFE-943996F18429}" type="datetimeFigureOut">
              <a:rPr lang="en-CA" smtClean="0"/>
              <a:t>2018-09-25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E2BE6-148E-4E68-B6BE-5E237C60027A}" type="slidenum">
              <a:rPr lang="en-CA" smtClean="0"/>
              <a:t>‹#›</a:t>
            </a:fld>
            <a:endParaRPr lang="en-CA"/>
          </a:p>
        </p:txBody>
      </p:sp>
    </p:spTree>
    <p:extLst>
      <p:ext uri="{BB962C8B-B14F-4D97-AF65-F5344CB8AC3E}">
        <p14:creationId xmlns:p14="http://schemas.microsoft.com/office/powerpoint/2010/main" val="271522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-Parent Reaching out grant</a:t>
            </a:r>
          </a:p>
          <a:p>
            <a:r>
              <a:rPr lang="en-CA" dirty="0" smtClean="0"/>
              <a:t>-Contact Nicole</a:t>
            </a:r>
            <a:r>
              <a:rPr lang="en-CA" baseline="0" dirty="0" smtClean="0"/>
              <a:t> Robinson about funding related to Indigenous projects</a:t>
            </a:r>
          </a:p>
          <a:p>
            <a:r>
              <a:rPr lang="en-CA" baseline="0" dirty="0" smtClean="0"/>
              <a:t>-Ontario Arts Council grants</a:t>
            </a:r>
            <a:endParaRPr lang="en-CA" dirty="0"/>
          </a:p>
        </p:txBody>
      </p:sp>
      <p:sp>
        <p:nvSpPr>
          <p:cNvPr id="4" name="Slide Number Placeholder 3"/>
          <p:cNvSpPr>
            <a:spLocks noGrp="1"/>
          </p:cNvSpPr>
          <p:nvPr>
            <p:ph type="sldNum" sz="quarter" idx="10"/>
          </p:nvPr>
        </p:nvSpPr>
        <p:spPr/>
        <p:txBody>
          <a:bodyPr/>
          <a:lstStyle/>
          <a:p>
            <a:fld id="{544C9C9B-E969-4A12-A5D2-72F2DD1DA9E6}" type="slidenum">
              <a:rPr lang="en-CA" smtClean="0"/>
              <a:t>16</a:t>
            </a:fld>
            <a:endParaRPr lang="en-CA"/>
          </a:p>
        </p:txBody>
      </p:sp>
    </p:spTree>
    <p:extLst>
      <p:ext uri="{BB962C8B-B14F-4D97-AF65-F5344CB8AC3E}">
        <p14:creationId xmlns:p14="http://schemas.microsoft.com/office/powerpoint/2010/main" val="181479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 all have</a:t>
            </a:r>
            <a:r>
              <a:rPr lang="en-CA" baseline="0" dirty="0" smtClean="0"/>
              <a:t> a reason for being here, you all are here for a reason. </a:t>
            </a:r>
          </a:p>
          <a:p>
            <a:endParaRPr lang="en-CA" baseline="0" dirty="0" smtClean="0"/>
          </a:p>
          <a:p>
            <a:r>
              <a:rPr lang="en-CA" baseline="0" dirty="0" smtClean="0"/>
              <a:t>If at the end, you still have questions or gaps in your knowledge, please let me know!</a:t>
            </a:r>
          </a:p>
          <a:p>
            <a:endParaRPr lang="en-CA" baseline="0" dirty="0" smtClean="0"/>
          </a:p>
          <a:p>
            <a:r>
              <a:rPr lang="en-CA" baseline="0" dirty="0" smtClean="0"/>
              <a:t>We’re all coming from different places of knowledge, and that’s ok!</a:t>
            </a:r>
          </a:p>
          <a:p>
            <a:endParaRPr lang="en-CA" dirty="0"/>
          </a:p>
        </p:txBody>
      </p:sp>
      <p:sp>
        <p:nvSpPr>
          <p:cNvPr id="4" name="Slide Number Placeholder 3"/>
          <p:cNvSpPr>
            <a:spLocks noGrp="1"/>
          </p:cNvSpPr>
          <p:nvPr>
            <p:ph type="sldNum" sz="quarter" idx="10"/>
          </p:nvPr>
        </p:nvSpPr>
        <p:spPr/>
        <p:txBody>
          <a:bodyPr/>
          <a:lstStyle/>
          <a:p>
            <a:fld id="{544C9C9B-E969-4A12-A5D2-72F2DD1DA9E6}" type="slidenum">
              <a:rPr lang="en-CA" smtClean="0"/>
              <a:t>18</a:t>
            </a:fld>
            <a:endParaRPr lang="en-CA"/>
          </a:p>
        </p:txBody>
      </p:sp>
    </p:spTree>
    <p:extLst>
      <p:ext uri="{BB962C8B-B14F-4D97-AF65-F5344CB8AC3E}">
        <p14:creationId xmlns:p14="http://schemas.microsoft.com/office/powerpoint/2010/main" val="169174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98320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9D93CE-C953-4DB8-8617-E50F23345CCC}"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235965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268772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94538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384291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4"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3408727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4"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096402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09184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260773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39259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2246145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9D93CE-C953-4DB8-8617-E50F23345CCC}"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9049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9D93CE-C953-4DB8-8617-E50F23345CCC}" type="datetimeFigureOut">
              <a:rPr lang="en-CA" smtClean="0"/>
              <a:t>2018-09-25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22513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3"/>
          <p:cNvSpPr>
            <a:spLocks noGrp="1"/>
          </p:cNvSpPr>
          <p:nvPr>
            <p:ph type="ftr" sz="quarter" idx="11"/>
          </p:nvPr>
        </p:nvSpPr>
        <p:spPr/>
        <p:txBody>
          <a:bodyPr/>
          <a:lstStyle/>
          <a:p>
            <a:endParaRPr lang="en-CA"/>
          </a:p>
        </p:txBody>
      </p:sp>
      <p:sp>
        <p:nvSpPr>
          <p:cNvPr id="6" name="Slide Number Placeholder 4"/>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70565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2"/>
          <p:cNvSpPr>
            <a:spLocks noGrp="1"/>
          </p:cNvSpPr>
          <p:nvPr>
            <p:ph type="ftr" sz="quarter" idx="11"/>
          </p:nvPr>
        </p:nvSpPr>
        <p:spPr/>
        <p:txBody>
          <a:bodyPr/>
          <a:lstStyle/>
          <a:p>
            <a:endParaRPr lang="en-CA"/>
          </a:p>
        </p:txBody>
      </p:sp>
      <p:sp>
        <p:nvSpPr>
          <p:cNvPr id="6" name="Slide Number Placeholder 3"/>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340156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39D93CE-C953-4DB8-8617-E50F23345CCC}" type="datetimeFigureOut">
              <a:rPr lang="en-CA" smtClean="0"/>
              <a:t>2018-09-25</a:t>
            </a:fld>
            <a:endParaRPr lang="en-CA"/>
          </a:p>
        </p:txBody>
      </p:sp>
      <p:sp>
        <p:nvSpPr>
          <p:cNvPr id="5" name="Footer Placeholder 5"/>
          <p:cNvSpPr>
            <a:spLocks noGrp="1"/>
          </p:cNvSpPr>
          <p:nvPr>
            <p:ph type="ftr" sz="quarter" idx="11"/>
          </p:nvPr>
        </p:nvSpPr>
        <p:spPr/>
        <p:txBody>
          <a:bodyPr/>
          <a:lstStyle/>
          <a:p>
            <a:endParaRPr lang="en-CA"/>
          </a:p>
        </p:txBody>
      </p:sp>
      <p:sp>
        <p:nvSpPr>
          <p:cNvPr id="6" name="Slide Number Placeholder 6"/>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191849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9D93CE-C953-4DB8-8617-E50F23345CCC}"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26FE287-C921-4DD6-90B8-084AA092BF23}" type="slidenum">
              <a:rPr lang="en-CA" smtClean="0"/>
              <a:t>‹#›</a:t>
            </a:fld>
            <a:endParaRPr lang="en-CA"/>
          </a:p>
        </p:txBody>
      </p:sp>
    </p:spTree>
    <p:extLst>
      <p:ext uri="{BB962C8B-B14F-4D97-AF65-F5344CB8AC3E}">
        <p14:creationId xmlns:p14="http://schemas.microsoft.com/office/powerpoint/2010/main" val="227644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9D93CE-C953-4DB8-8617-E50F23345CCC}" type="datetimeFigureOut">
              <a:rPr lang="en-CA" smtClean="0"/>
              <a:t>2018-09-25</a:t>
            </a:fld>
            <a:endParaRPr lang="en-C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C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26FE287-C921-4DD6-90B8-084AA092BF23}" type="slidenum">
              <a:rPr lang="en-CA" smtClean="0"/>
              <a:t>‹#›</a:t>
            </a:fld>
            <a:endParaRPr lang="en-CA"/>
          </a:p>
        </p:txBody>
      </p:sp>
    </p:spTree>
    <p:extLst>
      <p:ext uri="{BB962C8B-B14F-4D97-AF65-F5344CB8AC3E}">
        <p14:creationId xmlns:p14="http://schemas.microsoft.com/office/powerpoint/2010/main" val="14081960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kybuffalo.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bit.ly/2Ie7pHR"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edu.gov.on.ca/eng/curriculum/elementary/elementaryFNMI.pdf" TargetMode="External"/><Relationship Id="rId3" Type="http://schemas.openxmlformats.org/officeDocument/2006/relationships/hyperlink" Target="https://leapintothevoidwithme.wordpress.com/2016/04/12/traditional-inuit-music/" TargetMode="External"/><Relationship Id="rId7" Type="http://schemas.openxmlformats.org/officeDocument/2006/relationships/hyperlink" Target="https://www.tru.ca/__shared/assets/Handbook_for_Educators_of_Aboriginal_Students39099.pdf" TargetMode="External"/><Relationship Id="rId2" Type="http://schemas.openxmlformats.org/officeDocument/2006/relationships/hyperlink" Target="http://www.inuulitsivik.ca/northern-life-and-inuit-culture/who-are-the-inuits" TargetMode="External"/><Relationship Id="rId1" Type="http://schemas.openxmlformats.org/officeDocument/2006/relationships/slideLayout" Target="../slideLayouts/slideLayout2.xml"/><Relationship Id="rId6" Type="http://schemas.openxmlformats.org/officeDocument/2006/relationships/hyperlink" Target="http://iportal.usask.ca/" TargetMode="External"/><Relationship Id="rId5" Type="http://schemas.openxmlformats.org/officeDocument/2006/relationships/hyperlink" Target="http://ojibwe.net/projects/prayers-teachings/the-gifts-of-the-seven-grandfathers/" TargetMode="External"/><Relationship Id="rId4" Type="http://schemas.openxmlformats.org/officeDocument/2006/relationships/hyperlink" Target="http://canadamosaic.tso.ca/elearning/inuit-games-introduction-to-indigenous-music/" TargetMode="External"/><Relationship Id="rId9" Type="http://schemas.openxmlformats.org/officeDocument/2006/relationships/hyperlink" Target="http://www.edu.gov.on.ca/eng/curriculum/secondary/SecondaryFNMI.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bit.ly/2rbmEZ1"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canadamosaic.tso.ca/elearning/inuit-games-introduction-to-indigenous-musi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KNb2ZDjeiU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it.ly/2Q2kO8v"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native-drums.ca/en/drumming/an-inuit-dru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it.ly/2mISr59"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smtClean="0"/>
              <a:t>Incorporating Indigenous Perspectives into the </a:t>
            </a:r>
            <a:br>
              <a:rPr lang="en-CA" dirty="0" smtClean="0"/>
            </a:br>
            <a:r>
              <a:rPr lang="en-CA" dirty="0" smtClean="0"/>
              <a:t>Music Classroom</a:t>
            </a:r>
            <a:endParaRPr lang="en-CA" dirty="0"/>
          </a:p>
        </p:txBody>
      </p:sp>
      <p:sp>
        <p:nvSpPr>
          <p:cNvPr id="3" name="Subtitle 2"/>
          <p:cNvSpPr>
            <a:spLocks noGrp="1"/>
          </p:cNvSpPr>
          <p:nvPr>
            <p:ph type="subTitle" idx="1"/>
          </p:nvPr>
        </p:nvSpPr>
        <p:spPr/>
        <p:txBody>
          <a:bodyPr>
            <a:noAutofit/>
          </a:bodyPr>
          <a:lstStyle/>
          <a:p>
            <a:r>
              <a:rPr lang="en-CA" sz="2400" dirty="0" smtClean="0"/>
              <a:t>MU202, Fall 2018</a:t>
            </a:r>
          </a:p>
          <a:p>
            <a:r>
              <a:rPr lang="en-CA" sz="2400" b="1" dirty="0" smtClean="0"/>
              <a:t>Niki Kazemzadeh</a:t>
            </a:r>
          </a:p>
          <a:p>
            <a:r>
              <a:rPr lang="en-CA" sz="2400" i="1" dirty="0" smtClean="0"/>
              <a:t>kaze6850@mylaurier.ca</a:t>
            </a:r>
            <a:endParaRPr lang="en-CA" sz="2400" i="1" dirty="0"/>
          </a:p>
        </p:txBody>
      </p:sp>
    </p:spTree>
    <p:extLst>
      <p:ext uri="{BB962C8B-B14F-4D97-AF65-F5344CB8AC3E}">
        <p14:creationId xmlns:p14="http://schemas.microsoft.com/office/powerpoint/2010/main" val="99300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Honesty-Raven</a:t>
            </a:r>
            <a:endParaRPr lang="en-CA" sz="4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309" t="9928" r="4675" b="10674"/>
          <a:stretch/>
        </p:blipFill>
        <p:spPr>
          <a:xfrm rot="5400000">
            <a:off x="6469116" y="1135117"/>
            <a:ext cx="6858001" cy="4587769"/>
          </a:xfrm>
        </p:spPr>
      </p:pic>
      <p:sp>
        <p:nvSpPr>
          <p:cNvPr id="5" name="TextBox 4"/>
          <p:cNvSpPr txBox="1"/>
          <p:nvPr/>
        </p:nvSpPr>
        <p:spPr>
          <a:xfrm>
            <a:off x="193183" y="1365161"/>
            <a:ext cx="7315199" cy="4801314"/>
          </a:xfrm>
          <a:prstGeom prst="rect">
            <a:avLst/>
          </a:prstGeom>
          <a:noFill/>
        </p:spPr>
        <p:txBody>
          <a:bodyPr wrap="square" rtlCol="0">
            <a:spAutoFit/>
          </a:bodyPr>
          <a:lstStyle/>
          <a:p>
            <a:r>
              <a:rPr lang="en-CA" dirty="0" smtClean="0"/>
              <a:t>Now is the time for you to be honest with yourself; see and accept yourself for who you are. Then and only then might you accept others for who they are. </a:t>
            </a:r>
          </a:p>
          <a:p>
            <a:endParaRPr lang="en-CA" dirty="0"/>
          </a:p>
          <a:p>
            <a:r>
              <a:rPr lang="en-CA" dirty="0" smtClean="0"/>
              <a:t>Be honest with yourself as well as with others. When you speak, speak truthfully. </a:t>
            </a:r>
          </a:p>
          <a:p>
            <a:endParaRPr lang="en-CA" dirty="0" smtClean="0"/>
          </a:p>
          <a:p>
            <a:r>
              <a:rPr lang="en-CA" dirty="0" smtClean="0"/>
              <a:t>Kitchi-</a:t>
            </a:r>
            <a:r>
              <a:rPr lang="en-CA" dirty="0" err="1" smtClean="0"/>
              <a:t>Sabe</a:t>
            </a:r>
            <a:r>
              <a:rPr lang="en-CA" dirty="0" smtClean="0"/>
              <a:t> is the four-legged who walks on two legs. </a:t>
            </a:r>
            <a:r>
              <a:rPr lang="en-CA" dirty="0" err="1" smtClean="0"/>
              <a:t>Sabe</a:t>
            </a:r>
            <a:r>
              <a:rPr lang="en-CA" dirty="0" smtClean="0"/>
              <a:t> reminds us to be ourselves and not someone we are not. An honest person is said to walk tall like Kitchi-</a:t>
            </a:r>
            <a:r>
              <a:rPr lang="en-CA" dirty="0" err="1" smtClean="0"/>
              <a:t>Sabe</a:t>
            </a:r>
            <a:r>
              <a:rPr lang="en-CA" dirty="0" smtClean="0"/>
              <a:t>.</a:t>
            </a:r>
          </a:p>
          <a:p>
            <a:endParaRPr lang="en-CA" dirty="0"/>
          </a:p>
          <a:p>
            <a:r>
              <a:rPr lang="en-CA" dirty="0" smtClean="0"/>
              <a:t>Raven understands honesty. Like Kitchi-</a:t>
            </a:r>
            <a:r>
              <a:rPr lang="en-CA" dirty="0" err="1" smtClean="0"/>
              <a:t>Sabe</a:t>
            </a:r>
            <a:r>
              <a:rPr lang="en-CA" dirty="0" smtClean="0"/>
              <a:t>, Raven accepts himself and knows how to use his gift. He does not seek the power, speed or beauty of others. He uses what he has been given to survive and thrive. So must you. To want more than you have been given is to suggest that the creator has not give you enough. You have enough. </a:t>
            </a:r>
            <a:endParaRPr lang="en-CA" dirty="0"/>
          </a:p>
        </p:txBody>
      </p:sp>
    </p:spTree>
    <p:extLst>
      <p:ext uri="{BB962C8B-B14F-4D97-AF65-F5344CB8AC3E}">
        <p14:creationId xmlns:p14="http://schemas.microsoft.com/office/powerpoint/2010/main" val="313234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21" y="104988"/>
            <a:ext cx="9404723" cy="1400530"/>
          </a:xfrm>
        </p:spPr>
        <p:txBody>
          <a:bodyPr/>
          <a:lstStyle/>
          <a:p>
            <a:r>
              <a:rPr lang="en-CA" sz="4800" dirty="0" smtClean="0"/>
              <a:t>Respect-Buffalo</a:t>
            </a:r>
            <a:endParaRPr lang="en-CA" sz="4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607" t="10747" r="1298" b="8628"/>
          <a:stretch/>
        </p:blipFill>
        <p:spPr>
          <a:xfrm rot="5400000">
            <a:off x="6433247" y="1070841"/>
            <a:ext cx="6829594" cy="4687911"/>
          </a:xfrm>
        </p:spPr>
      </p:pic>
      <p:sp>
        <p:nvSpPr>
          <p:cNvPr id="5" name="TextBox 4"/>
          <p:cNvSpPr txBox="1"/>
          <p:nvPr/>
        </p:nvSpPr>
        <p:spPr>
          <a:xfrm>
            <a:off x="141667" y="1107583"/>
            <a:ext cx="7160654" cy="5324535"/>
          </a:xfrm>
          <a:prstGeom prst="rect">
            <a:avLst/>
          </a:prstGeom>
          <a:noFill/>
        </p:spPr>
        <p:txBody>
          <a:bodyPr wrap="square" rtlCol="0">
            <a:spAutoFit/>
          </a:bodyPr>
          <a:lstStyle/>
          <a:p>
            <a:r>
              <a:rPr lang="en-CA" sz="2000" dirty="0"/>
              <a:t>Look to Buffalo – </a:t>
            </a:r>
            <a:r>
              <a:rPr lang="en-CA" sz="2000" dirty="0" err="1"/>
              <a:t>Bashkode-bizhiki</a:t>
            </a:r>
            <a:r>
              <a:rPr lang="en-CA" sz="2000" dirty="0"/>
              <a:t> – for one who models Respect. And honour him. That </a:t>
            </a:r>
            <a:r>
              <a:rPr lang="en-CA" sz="2000" dirty="0" err="1"/>
              <a:t>Bashkode-bizhiki</a:t>
            </a:r>
            <a:r>
              <a:rPr lang="en-CA" sz="2000" dirty="0"/>
              <a:t> offers himself to sustain you does not make his life any less than yours. It makes it more. </a:t>
            </a:r>
            <a:endParaRPr lang="en-CA" sz="2000" dirty="0" smtClean="0"/>
          </a:p>
          <a:p>
            <a:endParaRPr lang="en-CA" sz="2000" dirty="0"/>
          </a:p>
          <a:p>
            <a:r>
              <a:rPr lang="en-CA" sz="2000" dirty="0" smtClean="0"/>
              <a:t>Not </a:t>
            </a:r>
            <a:r>
              <a:rPr lang="en-CA" sz="2000" dirty="0"/>
              <a:t>long ago countless </a:t>
            </a:r>
            <a:r>
              <a:rPr lang="en-CA" sz="2000" dirty="0" err="1" smtClean="0"/>
              <a:t>Bashkode-bizhiki</a:t>
            </a:r>
            <a:r>
              <a:rPr lang="en-CA" sz="2000" dirty="0" smtClean="0"/>
              <a:t> </a:t>
            </a:r>
            <a:r>
              <a:rPr lang="en-CA" sz="2000" dirty="0"/>
              <a:t>roamed the west. I said that he would disappear if he was not respected. Is respect, like </a:t>
            </a:r>
            <a:r>
              <a:rPr lang="en-CA" sz="2000" dirty="0" err="1" smtClean="0"/>
              <a:t>Bashkode-bizhiki</a:t>
            </a:r>
            <a:r>
              <a:rPr lang="en-CA" sz="2000" dirty="0"/>
              <a:t>, disappearing from Turtle Island? </a:t>
            </a:r>
            <a:endParaRPr lang="en-CA" sz="2000" dirty="0" smtClean="0"/>
          </a:p>
          <a:p>
            <a:endParaRPr lang="en-CA" sz="2000" dirty="0"/>
          </a:p>
          <a:p>
            <a:r>
              <a:rPr lang="en-CA" sz="2000" dirty="0" smtClean="0"/>
              <a:t>Do </a:t>
            </a:r>
            <a:r>
              <a:rPr lang="en-CA" sz="2000" dirty="0"/>
              <a:t>not waste. Use all things wisely. Never take more than you need and always give away that which you do not use. And treat others as you would have them treat you, respectfully. Learn respect and learn balance. What goes up will come down. What you do for others will be done for you. What you give away will always come back to you in the One Circle. </a:t>
            </a:r>
          </a:p>
        </p:txBody>
      </p:sp>
    </p:spTree>
    <p:extLst>
      <p:ext uri="{BB962C8B-B14F-4D97-AF65-F5344CB8AC3E}">
        <p14:creationId xmlns:p14="http://schemas.microsoft.com/office/powerpoint/2010/main" val="3788680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11" y="182262"/>
            <a:ext cx="9404723" cy="1400530"/>
          </a:xfrm>
        </p:spPr>
        <p:txBody>
          <a:bodyPr/>
          <a:lstStyle/>
          <a:p>
            <a:r>
              <a:rPr lang="en-CA" sz="4800" dirty="0" smtClean="0"/>
              <a:t>Courage-Bear</a:t>
            </a:r>
            <a:endParaRPr lang="en-CA"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59" t="9110" r="2833" b="9447"/>
          <a:stretch/>
        </p:blipFill>
        <p:spPr>
          <a:xfrm rot="5400000">
            <a:off x="6386109" y="1063010"/>
            <a:ext cx="6876651" cy="4735133"/>
          </a:xfrm>
        </p:spPr>
      </p:pic>
      <p:sp>
        <p:nvSpPr>
          <p:cNvPr id="5" name="Rectangle 4"/>
          <p:cNvSpPr/>
          <p:nvPr/>
        </p:nvSpPr>
        <p:spPr>
          <a:xfrm>
            <a:off x="226528" y="1036460"/>
            <a:ext cx="6856852" cy="5647700"/>
          </a:xfrm>
          <a:prstGeom prst="rect">
            <a:avLst/>
          </a:prstGeom>
        </p:spPr>
        <p:txBody>
          <a:bodyPr wrap="square">
            <a:spAutoFit/>
          </a:bodyPr>
          <a:lstStyle/>
          <a:p>
            <a:r>
              <a:rPr lang="en-CA" sz="1900" dirty="0"/>
              <a:t>Look to Bear – </a:t>
            </a:r>
            <a:r>
              <a:rPr lang="en-CA" sz="1900" dirty="0" err="1"/>
              <a:t>Makwa</a:t>
            </a:r>
            <a:r>
              <a:rPr lang="en-CA" sz="1900" dirty="0"/>
              <a:t> – to model Courage. </a:t>
            </a:r>
            <a:endParaRPr lang="en-CA" sz="1900" dirty="0" smtClean="0"/>
          </a:p>
          <a:p>
            <a:endParaRPr lang="en-CA" sz="1900" dirty="0"/>
          </a:p>
          <a:p>
            <a:r>
              <a:rPr lang="en-CA" sz="1900" dirty="0" smtClean="0"/>
              <a:t>You </a:t>
            </a:r>
            <a:r>
              <a:rPr lang="en-CA" sz="1900" dirty="0"/>
              <a:t>are older now. Your hair is white. You are in the winter of your life. You have learned much. You understand to always act on what is right for you and for your family. To do what is right is not easy. It takes courage. It takes courage to heal that which is not well within you before being reborn. Become healer. Become </a:t>
            </a:r>
            <a:r>
              <a:rPr lang="en-CA" sz="1900" dirty="0" err="1"/>
              <a:t>Makwa</a:t>
            </a:r>
            <a:r>
              <a:rPr lang="en-CA" sz="1900" dirty="0"/>
              <a:t>. </a:t>
            </a:r>
            <a:endParaRPr lang="en-CA" sz="1900" dirty="0" smtClean="0"/>
          </a:p>
          <a:p>
            <a:endParaRPr lang="en-CA" sz="1900" dirty="0"/>
          </a:p>
          <a:p>
            <a:r>
              <a:rPr lang="en-CA" sz="1900" dirty="0" smtClean="0"/>
              <a:t>Just </a:t>
            </a:r>
            <a:r>
              <a:rPr lang="en-CA" sz="1900" dirty="0"/>
              <a:t>as courage sleeps in </a:t>
            </a:r>
            <a:r>
              <a:rPr lang="en-CA" sz="1900" dirty="0" err="1"/>
              <a:t>Makwa</a:t>
            </a:r>
            <a:r>
              <a:rPr lang="en-CA" sz="1900" dirty="0"/>
              <a:t> through long winter months, it is dormant within you. It need only be awakened. </a:t>
            </a:r>
            <a:endParaRPr lang="en-CA" sz="1900" dirty="0" smtClean="0"/>
          </a:p>
          <a:p>
            <a:endParaRPr lang="en-CA" sz="1900" dirty="0"/>
          </a:p>
          <a:p>
            <a:r>
              <a:rPr lang="en-CA" sz="1900" dirty="0" smtClean="0"/>
              <a:t>Observe </a:t>
            </a:r>
            <a:r>
              <a:rPr lang="en-CA" sz="1900" dirty="0" err="1"/>
              <a:t>Makwa</a:t>
            </a:r>
            <a:r>
              <a:rPr lang="en-CA" sz="1900" dirty="0"/>
              <a:t> fight when her young are threatened. She will not stop until she overcomes any and all threats. In your life, you will need courage to transform fears that might prevent you from living a good life. </a:t>
            </a:r>
            <a:r>
              <a:rPr lang="en-CA" sz="1900" dirty="0" err="1"/>
              <a:t>Makwa</a:t>
            </a:r>
            <a:r>
              <a:rPr lang="en-CA" sz="1900" dirty="0"/>
              <a:t> shows you how to face fear and danger.</a:t>
            </a:r>
          </a:p>
        </p:txBody>
      </p:sp>
    </p:spTree>
    <p:extLst>
      <p:ext uri="{BB962C8B-B14F-4D97-AF65-F5344CB8AC3E}">
        <p14:creationId xmlns:p14="http://schemas.microsoft.com/office/powerpoint/2010/main" val="1418808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08" y="0"/>
            <a:ext cx="9404723" cy="1400530"/>
          </a:xfrm>
        </p:spPr>
        <p:txBody>
          <a:bodyPr/>
          <a:lstStyle/>
          <a:p>
            <a:r>
              <a:rPr lang="en-CA" sz="4800" dirty="0" smtClean="0"/>
              <a:t>Wisdom-Beaver</a:t>
            </a:r>
            <a:endParaRPr lang="en-CA"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003" t="11974" r="2526" b="7811"/>
          <a:stretch/>
        </p:blipFill>
        <p:spPr>
          <a:xfrm rot="5400000">
            <a:off x="6507681" y="1173681"/>
            <a:ext cx="6858000" cy="4510638"/>
          </a:xfrm>
        </p:spPr>
      </p:pic>
      <p:sp>
        <p:nvSpPr>
          <p:cNvPr id="5" name="Rectangle 4"/>
          <p:cNvSpPr/>
          <p:nvPr/>
        </p:nvSpPr>
        <p:spPr>
          <a:xfrm>
            <a:off x="221108" y="856769"/>
            <a:ext cx="7364548" cy="5586145"/>
          </a:xfrm>
          <a:prstGeom prst="rect">
            <a:avLst/>
          </a:prstGeom>
        </p:spPr>
        <p:txBody>
          <a:bodyPr wrap="square">
            <a:spAutoFit/>
          </a:bodyPr>
          <a:lstStyle/>
          <a:p>
            <a:r>
              <a:rPr lang="en-CA" sz="1700" dirty="0"/>
              <a:t>To live your life based on your unique gift is to live wisely. </a:t>
            </a:r>
            <a:endParaRPr lang="en-CA" sz="1700" dirty="0" smtClean="0"/>
          </a:p>
          <a:p>
            <a:endParaRPr lang="en-CA" sz="1700" dirty="0"/>
          </a:p>
          <a:p>
            <a:r>
              <a:rPr lang="en-CA" sz="1700" dirty="0" smtClean="0"/>
              <a:t>You </a:t>
            </a:r>
            <a:r>
              <a:rPr lang="en-CA" sz="1700" dirty="0"/>
              <a:t>are not the same as your neighbour. You were created special. You are one of a kind. So is your neighbour. So are the tree and the flower. You need only look to see that it is so. Do not ask questions. Watch and listen. Notice what is going on around you. Observe your life and the lives of others. By watching and listening you can learn everything you need to know. Knowledge can be learned. Wisdom must be lived. Live and learn. </a:t>
            </a:r>
            <a:endParaRPr lang="en-CA" sz="1700" dirty="0" smtClean="0"/>
          </a:p>
          <a:p>
            <a:endParaRPr lang="en-CA" sz="1700" dirty="0"/>
          </a:p>
          <a:p>
            <a:r>
              <a:rPr lang="en-CA" sz="1700" dirty="0" smtClean="0"/>
              <a:t>Look </a:t>
            </a:r>
            <a:r>
              <a:rPr lang="en-CA" sz="1700" dirty="0"/>
              <a:t>into any clear lake. You do not see your reflection. You see that of those who came before you. Through All Your Relations and this Teaching of Wisdom, you will come to use your gift to direct your life’s journey. Do not live based on what you wish you were. Live on what you are. If you have been given the gift of song, then sing. If yours is the gift of dance, then dance. </a:t>
            </a:r>
            <a:endParaRPr lang="en-CA" sz="1700" dirty="0" smtClean="0"/>
          </a:p>
          <a:p>
            <a:endParaRPr lang="en-CA" sz="1700" dirty="0"/>
          </a:p>
          <a:p>
            <a:r>
              <a:rPr lang="en-CA" sz="1700" dirty="0" smtClean="0"/>
              <a:t>Look </a:t>
            </a:r>
            <a:r>
              <a:rPr lang="en-CA" sz="1700" dirty="0"/>
              <a:t>to Beaver – </a:t>
            </a:r>
            <a:r>
              <a:rPr lang="en-CA" sz="1700" dirty="0" err="1"/>
              <a:t>Amik</a:t>
            </a:r>
            <a:r>
              <a:rPr lang="en-CA" sz="1700" dirty="0"/>
              <a:t> – for Wisdom. </a:t>
            </a:r>
            <a:r>
              <a:rPr lang="en-CA" sz="1700" dirty="0" err="1"/>
              <a:t>Amik</a:t>
            </a:r>
            <a:r>
              <a:rPr lang="en-CA" sz="1700" dirty="0"/>
              <a:t> has formidable teeth. Do you know what will become of </a:t>
            </a:r>
            <a:r>
              <a:rPr lang="en-CA" sz="1700" dirty="0" err="1"/>
              <a:t>Amik</a:t>
            </a:r>
            <a:r>
              <a:rPr lang="en-CA" sz="1700" dirty="0"/>
              <a:t> if he does not use his gift? His teeth will grow until they are no longer of any use to him. They will hinder him. </a:t>
            </a:r>
            <a:r>
              <a:rPr lang="en-CA" sz="1700" dirty="0" err="1"/>
              <a:t>Amik</a:t>
            </a:r>
            <a:r>
              <a:rPr lang="en-CA" sz="1700" dirty="0"/>
              <a:t> uses his gift wisely to thrive and so must you. </a:t>
            </a:r>
          </a:p>
        </p:txBody>
      </p:sp>
    </p:spTree>
    <p:extLst>
      <p:ext uri="{BB962C8B-B14F-4D97-AF65-F5344CB8AC3E}">
        <p14:creationId xmlns:p14="http://schemas.microsoft.com/office/powerpoint/2010/main" val="2431655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9" y="241506"/>
            <a:ext cx="9404723" cy="1400530"/>
          </a:xfrm>
        </p:spPr>
        <p:txBody>
          <a:bodyPr/>
          <a:lstStyle/>
          <a:p>
            <a:r>
              <a:rPr lang="en-CA" sz="4800" dirty="0" smtClean="0"/>
              <a:t>Truth-Turtle</a:t>
            </a:r>
            <a:endParaRPr lang="en-CA" sz="4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855" t="7472" r="2219" b="10674"/>
          <a:stretch/>
        </p:blipFill>
        <p:spPr>
          <a:xfrm rot="5400000">
            <a:off x="6527899" y="1186545"/>
            <a:ext cx="6850646" cy="4477555"/>
          </a:xfrm>
        </p:spPr>
      </p:pic>
      <p:sp>
        <p:nvSpPr>
          <p:cNvPr id="5" name="Rectangle 4"/>
          <p:cNvSpPr/>
          <p:nvPr/>
        </p:nvSpPr>
        <p:spPr>
          <a:xfrm>
            <a:off x="92319" y="1160712"/>
            <a:ext cx="7351670" cy="5262979"/>
          </a:xfrm>
          <a:prstGeom prst="rect">
            <a:avLst/>
          </a:prstGeom>
        </p:spPr>
        <p:txBody>
          <a:bodyPr wrap="square">
            <a:spAutoFit/>
          </a:bodyPr>
          <a:lstStyle/>
          <a:p>
            <a:r>
              <a:rPr lang="en-CA" sz="2400" dirty="0"/>
              <a:t>Mother Earth was created on the back of Turtle – </a:t>
            </a:r>
            <a:r>
              <a:rPr lang="en-CA" sz="2400" dirty="0" err="1"/>
              <a:t>Miskwaadesii</a:t>
            </a:r>
            <a:r>
              <a:rPr lang="en-CA" sz="2400" dirty="0"/>
              <a:t>. Look to </a:t>
            </a:r>
            <a:r>
              <a:rPr lang="en-CA" sz="2400" dirty="0" err="1"/>
              <a:t>Miskwaadesii</a:t>
            </a:r>
            <a:r>
              <a:rPr lang="en-CA" sz="2400" dirty="0"/>
              <a:t> to understand truth. </a:t>
            </a:r>
            <a:endParaRPr lang="en-CA" sz="2400" dirty="0" smtClean="0"/>
          </a:p>
          <a:p>
            <a:endParaRPr lang="en-CA" sz="2400" dirty="0"/>
          </a:p>
          <a:p>
            <a:r>
              <a:rPr lang="en-CA" sz="2400" dirty="0" smtClean="0"/>
              <a:t>There </a:t>
            </a:r>
            <a:r>
              <a:rPr lang="en-CA" sz="2400" dirty="0"/>
              <a:t>are thirteen Moons on her back; one for each moon cycle of one earth revolution around the sun. The Thirteen Moons and the Thirteen Grandmothers are signs that Mother Earth cares for you. </a:t>
            </a:r>
            <a:endParaRPr lang="en-CA" sz="2400" dirty="0" smtClean="0"/>
          </a:p>
          <a:p>
            <a:endParaRPr lang="en-CA" sz="2400" dirty="0"/>
          </a:p>
          <a:p>
            <a:r>
              <a:rPr lang="en-CA" sz="2400" dirty="0" smtClean="0"/>
              <a:t>Look </a:t>
            </a:r>
            <a:r>
              <a:rPr lang="en-CA" sz="2400" dirty="0"/>
              <a:t>to </a:t>
            </a:r>
            <a:r>
              <a:rPr lang="en-CA" sz="2400" dirty="0" err="1"/>
              <a:t>Miskwaadesii</a:t>
            </a:r>
            <a:r>
              <a:rPr lang="en-CA" sz="2400" dirty="0"/>
              <a:t> for one whose existence is strong and stable. Slow-moving </a:t>
            </a:r>
            <a:r>
              <a:rPr lang="en-CA" sz="2400" dirty="0" err="1"/>
              <a:t>Miskwaadesii</a:t>
            </a:r>
            <a:r>
              <a:rPr lang="en-CA" sz="2400" dirty="0"/>
              <a:t> understands, as you should, that the journey of life is as important as the destination. </a:t>
            </a:r>
          </a:p>
        </p:txBody>
      </p:sp>
    </p:spTree>
    <p:extLst>
      <p:ext uri="{BB962C8B-B14F-4D97-AF65-F5344CB8AC3E}">
        <p14:creationId xmlns:p14="http://schemas.microsoft.com/office/powerpoint/2010/main" val="902151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404723" cy="1400530"/>
          </a:xfrm>
        </p:spPr>
        <p:txBody>
          <a:bodyPr/>
          <a:lstStyle/>
          <a:p>
            <a:r>
              <a:rPr lang="en-CA" sz="4800" dirty="0" smtClean="0"/>
              <a:t>Love-Eagle</a:t>
            </a:r>
            <a:endParaRPr lang="en-CA"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46" t="12384" r="4060" b="7401"/>
          <a:stretch/>
        </p:blipFill>
        <p:spPr>
          <a:xfrm rot="5400000">
            <a:off x="6436988" y="1089406"/>
            <a:ext cx="6839285" cy="4670738"/>
          </a:xfrm>
        </p:spPr>
      </p:pic>
      <p:sp>
        <p:nvSpPr>
          <p:cNvPr id="5" name="Rectangle 4"/>
          <p:cNvSpPr/>
          <p:nvPr/>
        </p:nvSpPr>
        <p:spPr>
          <a:xfrm>
            <a:off x="0" y="957612"/>
            <a:ext cx="7521261" cy="5262979"/>
          </a:xfrm>
          <a:prstGeom prst="rect">
            <a:avLst/>
          </a:prstGeom>
        </p:spPr>
        <p:txBody>
          <a:bodyPr wrap="square">
            <a:spAutoFit/>
          </a:bodyPr>
          <a:lstStyle/>
          <a:p>
            <a:r>
              <a:rPr lang="en-CA" sz="1600" dirty="0"/>
              <a:t>Look within yourself for Love. </a:t>
            </a:r>
            <a:r>
              <a:rPr lang="en-CA" sz="1600" dirty="0" smtClean="0"/>
              <a:t> Love </a:t>
            </a:r>
            <a:r>
              <a:rPr lang="en-CA" sz="1600" dirty="0"/>
              <a:t>yourself, and then love others. </a:t>
            </a:r>
            <a:endParaRPr lang="en-CA" sz="1600" dirty="0" smtClean="0"/>
          </a:p>
          <a:p>
            <a:endParaRPr lang="en-CA" sz="1600" dirty="0"/>
          </a:p>
          <a:p>
            <a:r>
              <a:rPr lang="en-CA" sz="1600" dirty="0" smtClean="0"/>
              <a:t>You </a:t>
            </a:r>
            <a:r>
              <a:rPr lang="en-CA" sz="1600" dirty="0"/>
              <a:t>cannot love another until you first learn to love yourself. </a:t>
            </a:r>
            <a:endParaRPr lang="en-CA" sz="1600" dirty="0" smtClean="0"/>
          </a:p>
          <a:p>
            <a:endParaRPr lang="en-CA" sz="1600" dirty="0"/>
          </a:p>
          <a:p>
            <a:r>
              <a:rPr lang="en-CA" sz="1600" dirty="0" smtClean="0"/>
              <a:t>You </a:t>
            </a:r>
            <a:r>
              <a:rPr lang="en-CA" sz="1600" dirty="0"/>
              <a:t>must understand and live the other six Teachings before you can love. </a:t>
            </a:r>
            <a:endParaRPr lang="en-CA" sz="1600" dirty="0" smtClean="0"/>
          </a:p>
          <a:p>
            <a:endParaRPr lang="en-CA" sz="1600" dirty="0"/>
          </a:p>
          <a:p>
            <a:r>
              <a:rPr lang="en-CA" sz="1600" dirty="0" smtClean="0"/>
              <a:t>Love </a:t>
            </a:r>
            <a:r>
              <a:rPr lang="en-CA" sz="1600" dirty="0"/>
              <a:t>is worth working for. Love is worth waiting for. Love is the key to life. </a:t>
            </a:r>
            <a:endParaRPr lang="en-CA" sz="1600" dirty="0" smtClean="0"/>
          </a:p>
          <a:p>
            <a:endParaRPr lang="en-CA" sz="1600" dirty="0"/>
          </a:p>
          <a:p>
            <a:r>
              <a:rPr lang="en-CA" sz="1600" dirty="0" smtClean="0"/>
              <a:t>There </a:t>
            </a:r>
            <a:r>
              <a:rPr lang="en-CA" sz="1600" dirty="0"/>
              <a:t>is no short cut to achieving the state of love and you cannot know love unless you are courageous. You cannot know love unless you are honest. Love is based on the wisdom to understand one’s self and the humility to accept weaknesses as well as being proud of one’s strengths. Love has as its very core the other Teachings. This is why I give it to you last. </a:t>
            </a:r>
            <a:endParaRPr lang="en-CA" sz="1600" dirty="0" smtClean="0"/>
          </a:p>
          <a:p>
            <a:endParaRPr lang="en-CA" sz="1600" dirty="0"/>
          </a:p>
          <a:p>
            <a:r>
              <a:rPr lang="en-CA" sz="1600" dirty="0" smtClean="0"/>
              <a:t>The </a:t>
            </a:r>
            <a:r>
              <a:rPr lang="en-CA" sz="1600" dirty="0"/>
              <a:t>loving heart centre of each </a:t>
            </a:r>
            <a:r>
              <a:rPr lang="en-CA" sz="1600" dirty="0" err="1"/>
              <a:t>Uhkwehu:weh</a:t>
            </a:r>
            <a:r>
              <a:rPr lang="en-CA" sz="1600" dirty="0"/>
              <a:t> or true-hearted person lies within each of us. </a:t>
            </a:r>
            <a:endParaRPr lang="en-CA" sz="1600" dirty="0" smtClean="0"/>
          </a:p>
          <a:p>
            <a:endParaRPr lang="en-CA" sz="1600" dirty="0"/>
          </a:p>
          <a:p>
            <a:r>
              <a:rPr lang="en-CA" sz="1600" dirty="0"/>
              <a:t>Love is deep violet and is modeled by Eagle – </a:t>
            </a:r>
            <a:r>
              <a:rPr lang="en-CA" sz="1600" dirty="0" err="1"/>
              <a:t>Migizi</a:t>
            </a:r>
            <a:r>
              <a:rPr lang="en-CA" sz="1600" dirty="0"/>
              <a:t>. </a:t>
            </a:r>
            <a:r>
              <a:rPr lang="en-CA" sz="1600" dirty="0" err="1"/>
              <a:t>Migizi</a:t>
            </a:r>
            <a:r>
              <a:rPr lang="en-CA" sz="1600" dirty="0"/>
              <a:t> flies high above the earth and sees all that is true. </a:t>
            </a:r>
            <a:r>
              <a:rPr lang="en-CA" sz="1600" dirty="0" err="1"/>
              <a:t>Migizi</a:t>
            </a:r>
            <a:r>
              <a:rPr lang="en-CA" sz="1600" dirty="0"/>
              <a:t> is honest. She is courageous. She exemplifies all my Teachings. She is closer to me than any other. Look to her as one who represents and models Love. And honour her, always.</a:t>
            </a:r>
          </a:p>
        </p:txBody>
      </p:sp>
    </p:spTree>
    <p:extLst>
      <p:ext uri="{BB962C8B-B14F-4D97-AF65-F5344CB8AC3E}">
        <p14:creationId xmlns:p14="http://schemas.microsoft.com/office/powerpoint/2010/main" val="1756100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172358"/>
            <a:ext cx="7984899" cy="779463"/>
          </a:xfrm>
        </p:spPr>
        <p:txBody>
          <a:bodyPr>
            <a:noAutofit/>
          </a:bodyPr>
          <a:lstStyle/>
          <a:p>
            <a:r>
              <a:rPr lang="en-CA" sz="3000" b="1" dirty="0" smtClean="0"/>
              <a:t>Making Deer Skin Drums with </a:t>
            </a:r>
            <a:r>
              <a:rPr lang="en-CA" sz="3000" b="1" dirty="0" smtClean="0">
                <a:hlinkClick r:id="rId3"/>
              </a:rPr>
              <a:t>Sky Buffalo</a:t>
            </a:r>
            <a:endParaRPr lang="en-CA" sz="3000" b="1" dirty="0"/>
          </a:p>
        </p:txBody>
      </p:sp>
      <p:sp>
        <p:nvSpPr>
          <p:cNvPr id="3" name="Content Placeholder 2"/>
          <p:cNvSpPr>
            <a:spLocks noGrp="1"/>
          </p:cNvSpPr>
          <p:nvPr>
            <p:ph idx="1"/>
          </p:nvPr>
        </p:nvSpPr>
        <p:spPr/>
        <p:txBody>
          <a:bodyPr/>
          <a:lstStyle/>
          <a:p>
            <a:endParaRPr lang="en-CA"/>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69324"/>
            <a:ext cx="7984901" cy="5988676"/>
          </a:xfrm>
          <a:prstGeom prst="rect">
            <a:avLst/>
          </a:prstGeom>
        </p:spPr>
      </p:pic>
      <p:pic>
        <p:nvPicPr>
          <p:cNvPr id="5" name="Content Placeholder 8"/>
          <p:cNvPicPr>
            <a:picLocks noChangeAspect="1"/>
          </p:cNvPicPr>
          <p:nvPr/>
        </p:nvPicPr>
        <p:blipFill rotWithShape="1">
          <a:blip r:embed="rId5">
            <a:extLst>
              <a:ext uri="{28A0092B-C50C-407E-A947-70E740481C1C}">
                <a14:useLocalDpi xmlns:a14="http://schemas.microsoft.com/office/drawing/2010/main" val="0"/>
              </a:ext>
            </a:extLst>
          </a:blip>
          <a:srcRect b="13431"/>
          <a:stretch/>
        </p:blipFill>
        <p:spPr>
          <a:xfrm>
            <a:off x="7984901" y="2001948"/>
            <a:ext cx="4207099" cy="485605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6187" r="13453" b="26385"/>
          <a:stretch/>
        </p:blipFill>
        <p:spPr>
          <a:xfrm>
            <a:off x="7984900" y="-98305"/>
            <a:ext cx="4207100" cy="3305144"/>
          </a:xfrm>
          <a:prstGeom prst="rect">
            <a:avLst/>
          </a:prstGeom>
        </p:spPr>
      </p:pic>
    </p:spTree>
    <p:extLst>
      <p:ext uri="{BB962C8B-B14F-4D97-AF65-F5344CB8AC3E}">
        <p14:creationId xmlns:p14="http://schemas.microsoft.com/office/powerpoint/2010/main" val="2456987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Assemblies/Workshops</a:t>
            </a:r>
            <a:endParaRPr lang="en-CA" dirty="0"/>
          </a:p>
        </p:txBody>
      </p:sp>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3" t="17126" r="-253" b="337"/>
          <a:stretch/>
        </p:blipFill>
        <p:spPr>
          <a:xfrm>
            <a:off x="384768" y="1761067"/>
            <a:ext cx="6698192" cy="4146334"/>
          </a:xfr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0" t="18113" r="900" b="674"/>
          <a:stretch/>
        </p:blipFill>
        <p:spPr>
          <a:xfrm>
            <a:off x="7930292" y="1761067"/>
            <a:ext cx="3764692" cy="4076572"/>
          </a:xfrm>
          <a:prstGeom prst="rect">
            <a:avLst/>
          </a:prstGeom>
        </p:spPr>
      </p:pic>
      <p:sp>
        <p:nvSpPr>
          <p:cNvPr id="4" name="TextBox 3"/>
          <p:cNvSpPr txBox="1"/>
          <p:nvPr/>
        </p:nvSpPr>
        <p:spPr>
          <a:xfrm>
            <a:off x="609600" y="6129867"/>
            <a:ext cx="6214533" cy="369332"/>
          </a:xfrm>
          <a:prstGeom prst="rect">
            <a:avLst/>
          </a:prstGeom>
          <a:noFill/>
        </p:spPr>
        <p:txBody>
          <a:bodyPr wrap="square" rtlCol="0">
            <a:spAutoFit/>
          </a:bodyPr>
          <a:lstStyle/>
          <a:p>
            <a:r>
              <a:rPr lang="en-CA" dirty="0" smtClean="0"/>
              <a:t>Prologue Artists: Tribal Vision (Six Nations)</a:t>
            </a:r>
            <a:endParaRPr lang="en-CA" dirty="0"/>
          </a:p>
        </p:txBody>
      </p:sp>
      <p:sp>
        <p:nvSpPr>
          <p:cNvPr id="5" name="TextBox 4"/>
          <p:cNvSpPr txBox="1"/>
          <p:nvPr/>
        </p:nvSpPr>
        <p:spPr>
          <a:xfrm>
            <a:off x="7930292" y="6129867"/>
            <a:ext cx="3764692" cy="369332"/>
          </a:xfrm>
          <a:prstGeom prst="rect">
            <a:avLst/>
          </a:prstGeom>
          <a:noFill/>
        </p:spPr>
        <p:txBody>
          <a:bodyPr wrap="square" rtlCol="0">
            <a:spAutoFit/>
          </a:bodyPr>
          <a:lstStyle/>
          <a:p>
            <a:r>
              <a:rPr lang="en-CA" dirty="0" smtClean="0"/>
              <a:t>John </a:t>
            </a:r>
            <a:r>
              <a:rPr lang="en-CA" dirty="0" err="1" smtClean="0"/>
              <a:t>Samosi</a:t>
            </a:r>
            <a:r>
              <a:rPr lang="en-CA" dirty="0" smtClean="0"/>
              <a:t> from Sky Buffalo</a:t>
            </a:r>
            <a:endParaRPr lang="en-CA" dirty="0"/>
          </a:p>
        </p:txBody>
      </p:sp>
    </p:spTree>
    <p:extLst>
      <p:ext uri="{BB962C8B-B14F-4D97-AF65-F5344CB8AC3E}">
        <p14:creationId xmlns:p14="http://schemas.microsoft.com/office/powerpoint/2010/main" val="2909358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0" y="505958"/>
            <a:ext cx="10353762" cy="970450"/>
          </a:xfrm>
        </p:spPr>
        <p:txBody>
          <a:bodyPr/>
          <a:lstStyle/>
          <a:p>
            <a:r>
              <a:rPr lang="en-CA" dirty="0" smtClean="0"/>
              <a:t>Reflect upon the last three classes.</a:t>
            </a:r>
            <a:endParaRPr lang="en-CA" dirty="0"/>
          </a:p>
        </p:txBody>
      </p:sp>
      <p:sp>
        <p:nvSpPr>
          <p:cNvPr id="7" name="Title 1"/>
          <p:cNvSpPr txBox="1">
            <a:spLocks/>
          </p:cNvSpPr>
          <p:nvPr/>
        </p:nvSpPr>
        <p:spPr>
          <a:xfrm>
            <a:off x="3702675" y="1406139"/>
            <a:ext cx="8184525" cy="1598902"/>
          </a:xfrm>
          <a:prstGeom prst="rect">
            <a:avLst/>
          </a:prstGeom>
          <a:effectLst>
            <a:outerShdw blurRad="25400" dir="17880000">
              <a:srgbClr val="000000">
                <a:alpha val="46000"/>
              </a:srgbClr>
            </a:outerShdw>
          </a:effectLst>
        </p:spPr>
        <p:txBody>
          <a:bodyPr vert="horz" lIns="91440" tIns="45720" rIns="91440" bIns="45720" rtlCol="0" anchor="ctr">
            <a:normAutofit fontScale="92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b="1" dirty="0" smtClean="0"/>
              <a:t>What are two things you will take away from these past few classes?</a:t>
            </a:r>
            <a:endParaRPr lang="en-CA" b="1" dirty="0"/>
          </a:p>
        </p:txBody>
      </p:sp>
      <p:sp>
        <p:nvSpPr>
          <p:cNvPr id="8" name="Title 1"/>
          <p:cNvSpPr txBox="1">
            <a:spLocks/>
          </p:cNvSpPr>
          <p:nvPr/>
        </p:nvSpPr>
        <p:spPr>
          <a:xfrm>
            <a:off x="3567448" y="3214237"/>
            <a:ext cx="8319752" cy="1606323"/>
          </a:xfrm>
          <a:prstGeom prst="rect">
            <a:avLst/>
          </a:prstGeom>
          <a:effectLst>
            <a:outerShdw blurRad="25400" dir="17880000">
              <a:srgbClr val="000000">
                <a:alpha val="46000"/>
              </a:srgbClr>
            </a:outerShdw>
          </a:effectLst>
        </p:spPr>
        <p:txBody>
          <a:bodyPr vert="horz" lIns="91440" tIns="45720" rIns="91440" bIns="45720" rtlCol="0" anchor="ctr">
            <a:normAutofit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5400" b="1" dirty="0" smtClean="0"/>
              <a:t>What questions do you still have? </a:t>
            </a:r>
            <a:endParaRPr lang="en-CA" sz="5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72" y="1406139"/>
            <a:ext cx="3380703" cy="4394914"/>
          </a:xfrm>
          <a:prstGeom prst="rect">
            <a:avLst/>
          </a:prstGeom>
        </p:spPr>
      </p:pic>
      <p:sp>
        <p:nvSpPr>
          <p:cNvPr id="3" name="TextBox 2"/>
          <p:cNvSpPr txBox="1"/>
          <p:nvPr/>
        </p:nvSpPr>
        <p:spPr>
          <a:xfrm>
            <a:off x="476540" y="5801053"/>
            <a:ext cx="2910604" cy="369332"/>
          </a:xfrm>
          <a:prstGeom prst="rect">
            <a:avLst/>
          </a:prstGeom>
          <a:noFill/>
        </p:spPr>
        <p:txBody>
          <a:bodyPr wrap="square" rtlCol="0">
            <a:spAutoFit/>
          </a:bodyPr>
          <a:lstStyle/>
          <a:p>
            <a:r>
              <a:rPr lang="en-CA" dirty="0">
                <a:hlinkClick r:id="rId4"/>
              </a:rPr>
              <a:t>https://</a:t>
            </a:r>
            <a:r>
              <a:rPr lang="en-CA" dirty="0" smtClean="0">
                <a:hlinkClick r:id="rId4"/>
              </a:rPr>
              <a:t>bit.ly/2Ie7pHR</a:t>
            </a:r>
            <a:r>
              <a:rPr lang="en-CA" dirty="0" smtClean="0"/>
              <a:t> </a:t>
            </a:r>
            <a:endParaRPr lang="en-CA" dirty="0"/>
          </a:p>
        </p:txBody>
      </p:sp>
      <p:sp>
        <p:nvSpPr>
          <p:cNvPr id="9" name="Title 1"/>
          <p:cNvSpPr txBox="1">
            <a:spLocks/>
          </p:cNvSpPr>
          <p:nvPr/>
        </p:nvSpPr>
        <p:spPr>
          <a:xfrm>
            <a:off x="3702675" y="5016484"/>
            <a:ext cx="8319752" cy="147474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3200" dirty="0" smtClean="0"/>
              <a:t>Can you see yourself incorporating an Indigenous perspective into your future classroom/teaching setting?</a:t>
            </a:r>
            <a:endParaRPr lang="en-CA" sz="3200" dirty="0"/>
          </a:p>
        </p:txBody>
      </p:sp>
    </p:spTree>
    <p:extLst>
      <p:ext uri="{BB962C8B-B14F-4D97-AF65-F5344CB8AC3E}">
        <p14:creationId xmlns:p14="http://schemas.microsoft.com/office/powerpoint/2010/main" val="217696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12443"/>
          </a:xfrm>
        </p:spPr>
        <p:txBody>
          <a:bodyPr/>
          <a:lstStyle/>
          <a:p>
            <a:r>
              <a:rPr lang="en-CA" sz="4400" dirty="0" smtClean="0"/>
              <a:t>For more information:</a:t>
            </a:r>
            <a:endParaRPr lang="en-CA" sz="4400" dirty="0"/>
          </a:p>
        </p:txBody>
      </p:sp>
      <p:sp>
        <p:nvSpPr>
          <p:cNvPr id="3" name="Content Placeholder 2"/>
          <p:cNvSpPr>
            <a:spLocks noGrp="1"/>
          </p:cNvSpPr>
          <p:nvPr>
            <p:ph idx="1"/>
          </p:nvPr>
        </p:nvSpPr>
        <p:spPr>
          <a:xfrm>
            <a:off x="373487" y="1197736"/>
            <a:ext cx="11436439" cy="4883238"/>
          </a:xfrm>
        </p:spPr>
        <p:txBody>
          <a:bodyPr>
            <a:noAutofit/>
          </a:bodyPr>
          <a:lstStyle/>
          <a:p>
            <a:r>
              <a:rPr lang="en-CA" sz="2400" dirty="0">
                <a:hlinkClick r:id="rId2"/>
              </a:rPr>
              <a:t>Who are the </a:t>
            </a:r>
            <a:r>
              <a:rPr lang="en-CA" sz="2400" dirty="0" err="1" smtClean="0">
                <a:hlinkClick r:id="rId2"/>
              </a:rPr>
              <a:t>Inuits</a:t>
            </a:r>
            <a:r>
              <a:rPr lang="en-CA" sz="2400" dirty="0" smtClean="0">
                <a:hlinkClick r:id="rId2"/>
              </a:rPr>
              <a:t>? </a:t>
            </a:r>
            <a:endParaRPr lang="en-CA" sz="2400" dirty="0" smtClean="0"/>
          </a:p>
          <a:p>
            <a:r>
              <a:rPr lang="en-CA" sz="2400" dirty="0" smtClean="0"/>
              <a:t>Learn more: </a:t>
            </a:r>
            <a:r>
              <a:rPr lang="en-CA" sz="2400" dirty="0" smtClean="0">
                <a:hlinkClick r:id="rId3"/>
              </a:rPr>
              <a:t>Traditional Inuit Music</a:t>
            </a:r>
            <a:endParaRPr lang="en-CA" sz="2400" dirty="0" smtClean="0"/>
          </a:p>
          <a:p>
            <a:r>
              <a:rPr lang="en-CA" sz="2400" dirty="0" smtClean="0"/>
              <a:t>TSO: </a:t>
            </a:r>
            <a:r>
              <a:rPr lang="en-CA" sz="2400" dirty="0" smtClean="0">
                <a:hlinkClick r:id="rId4"/>
              </a:rPr>
              <a:t>Inuit Games</a:t>
            </a:r>
            <a:endParaRPr lang="en-CA" sz="2400" dirty="0" smtClean="0"/>
          </a:p>
          <a:p>
            <a:r>
              <a:rPr lang="en-CA" sz="2400" dirty="0" smtClean="0"/>
              <a:t>Learn more about the 7 Grandfather teachings </a:t>
            </a:r>
            <a:r>
              <a:rPr lang="en-CA" sz="2400" dirty="0" smtClean="0">
                <a:hlinkClick r:id="rId5"/>
              </a:rPr>
              <a:t>here</a:t>
            </a:r>
            <a:endParaRPr lang="en-CA" sz="2400" dirty="0" smtClean="0"/>
          </a:p>
          <a:p>
            <a:r>
              <a:rPr lang="en-CA" sz="2400" dirty="0" smtClean="0">
                <a:hlinkClick r:id="rId6"/>
              </a:rPr>
              <a:t>Indigenous Studies Portal: University of Saskatchewan</a:t>
            </a:r>
            <a:endParaRPr lang="en-CA" sz="2400" dirty="0" smtClean="0"/>
          </a:p>
          <a:p>
            <a:r>
              <a:rPr lang="en-CA" sz="2400" dirty="0" smtClean="0">
                <a:hlinkClick r:id="rId7"/>
              </a:rPr>
              <a:t>Handbook for Educators of Aboriginal Students</a:t>
            </a:r>
            <a:endParaRPr lang="en-CA" sz="2400" dirty="0" smtClean="0"/>
          </a:p>
          <a:p>
            <a:r>
              <a:rPr lang="en-CA" sz="2400" dirty="0" smtClean="0">
                <a:hlinkClick r:id="rId8"/>
              </a:rPr>
              <a:t>First Nations, Métis, and Inuit Connections: Scope and Sequence</a:t>
            </a:r>
            <a:r>
              <a:rPr lang="en-CA" sz="2400" dirty="0" smtClean="0"/>
              <a:t> (K-8)</a:t>
            </a:r>
          </a:p>
          <a:p>
            <a:r>
              <a:rPr lang="en-CA" sz="2400" dirty="0">
                <a:hlinkClick r:id="rId9"/>
              </a:rPr>
              <a:t>First Nations, Métis, and Inuit Connections: Scope and </a:t>
            </a:r>
            <a:r>
              <a:rPr lang="en-CA" sz="2400" dirty="0" smtClean="0">
                <a:hlinkClick r:id="rId9"/>
              </a:rPr>
              <a:t>Sequence</a:t>
            </a:r>
            <a:r>
              <a:rPr lang="en-CA" sz="2400" dirty="0" smtClean="0"/>
              <a:t> (9-12)</a:t>
            </a:r>
          </a:p>
          <a:p>
            <a:endParaRPr lang="en-CA" sz="2400" dirty="0" smtClean="0"/>
          </a:p>
          <a:p>
            <a:r>
              <a:rPr lang="en-CA" sz="2400" i="1" dirty="0" smtClean="0"/>
              <a:t>Email me! If you have a question, or are looking for a resource, just ask!</a:t>
            </a:r>
          </a:p>
          <a:p>
            <a:pPr lvl="1"/>
            <a:r>
              <a:rPr lang="en-CA" sz="2000" i="1" dirty="0" smtClean="0"/>
              <a:t>Niki Kazemzadeh kaze6850@mylaurier.ca</a:t>
            </a:r>
            <a:endParaRPr lang="en-CA" sz="2000" i="1" dirty="0"/>
          </a:p>
        </p:txBody>
      </p:sp>
    </p:spTree>
    <p:extLst>
      <p:ext uri="{BB962C8B-B14F-4D97-AF65-F5344CB8AC3E}">
        <p14:creationId xmlns:p14="http://schemas.microsoft.com/office/powerpoint/2010/main" val="477627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CA" dirty="0" smtClean="0"/>
              <a:t>Acknowledgement</a:t>
            </a:r>
            <a:endParaRPr lang="en-CA" dirty="0"/>
          </a:p>
        </p:txBody>
      </p:sp>
      <p:sp>
        <p:nvSpPr>
          <p:cNvPr id="3" name="Content Placeholder 2"/>
          <p:cNvSpPr>
            <a:spLocks noGrp="1"/>
          </p:cNvSpPr>
          <p:nvPr>
            <p:ph idx="1"/>
          </p:nvPr>
        </p:nvSpPr>
        <p:spPr>
          <a:xfrm>
            <a:off x="1622730" y="1853248"/>
            <a:ext cx="8946541" cy="4195481"/>
          </a:xfrm>
        </p:spPr>
        <p:txBody>
          <a:bodyPr>
            <a:normAutofit fontScale="92500" lnSpcReduction="10000"/>
          </a:bodyPr>
          <a:lstStyle/>
          <a:p>
            <a:pPr marL="36900" indent="0" algn="ctr">
              <a:buNone/>
            </a:pPr>
            <a:r>
              <a:rPr lang="en-CA" sz="3600" i="1" dirty="0" smtClean="0"/>
              <a:t>I would like to begin by acknowledging that the land on which we gather today is the land traditionally used by the Haudenosaunee, </a:t>
            </a:r>
            <a:r>
              <a:rPr lang="en-CA" sz="3600" i="1" dirty="0" err="1" smtClean="0"/>
              <a:t>Anishinaabe</a:t>
            </a:r>
            <a:r>
              <a:rPr lang="en-CA" sz="3600" i="1" dirty="0" smtClean="0"/>
              <a:t> and Neutral People. I also acknowledge the enduring presence and deep traditional knowledge, laws, and philosophies of the Indigenous People with whom we share this land today. </a:t>
            </a:r>
            <a:endParaRPr lang="en-CA" sz="3600" i="1" dirty="0"/>
          </a:p>
        </p:txBody>
      </p:sp>
    </p:spTree>
    <p:extLst>
      <p:ext uri="{BB962C8B-B14F-4D97-AF65-F5344CB8AC3E}">
        <p14:creationId xmlns:p14="http://schemas.microsoft.com/office/powerpoint/2010/main" val="2119321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8" y="579549"/>
            <a:ext cx="11925836" cy="5988676"/>
          </a:xfrm>
        </p:spPr>
        <p:txBody>
          <a:bodyPr/>
          <a:lstStyle/>
          <a:p>
            <a:r>
              <a:rPr lang="en-CA" sz="2500" i="1" dirty="0" smtClean="0"/>
              <a:t>“</a:t>
            </a:r>
            <a:r>
              <a:rPr lang="en-CA" sz="2500" dirty="0" smtClean="0"/>
              <a:t>I </a:t>
            </a:r>
            <a:r>
              <a:rPr lang="en-CA" sz="2500" dirty="0"/>
              <a:t>have a mother who comes from another land. She comes from Germany. If my mom’s relatives, my mom, she lost her language, she lost her cultural traditions, she lost all of those things, she could get on a plane, she could head back to Germany, she could learn all those things, and she could come back here and share all of that with her family and her friends and all the people that she knows</a:t>
            </a:r>
            <a:r>
              <a:rPr lang="en-CA" sz="2500" dirty="0" smtClean="0"/>
              <a:t>.</a:t>
            </a:r>
            <a:br>
              <a:rPr lang="en-CA" sz="2500" dirty="0" smtClean="0"/>
            </a:br>
            <a:r>
              <a:rPr lang="en-CA" sz="2500" dirty="0"/>
              <a:t/>
            </a:r>
            <a:br>
              <a:rPr lang="en-CA" sz="2500" dirty="0"/>
            </a:br>
            <a:r>
              <a:rPr lang="en-CA" sz="2500" dirty="0"/>
              <a:t>My Dad, he’s a </a:t>
            </a:r>
            <a:r>
              <a:rPr lang="en-CA" sz="2500" dirty="0" err="1"/>
              <a:t>Michif</a:t>
            </a:r>
            <a:r>
              <a:rPr lang="en-CA" sz="2500" dirty="0"/>
              <a:t>. His culture, his language, lives right here, was BORN here. And he lives here. So he can’t go to </a:t>
            </a:r>
            <a:r>
              <a:rPr lang="en-CA" sz="2500" dirty="0" smtClean="0"/>
              <a:t>‘</a:t>
            </a:r>
            <a:r>
              <a:rPr lang="en-CA" sz="2500" dirty="0" err="1" smtClean="0"/>
              <a:t>Michif</a:t>
            </a:r>
            <a:r>
              <a:rPr lang="en-CA" sz="2500" dirty="0" smtClean="0"/>
              <a:t> land’ </a:t>
            </a:r>
            <a:r>
              <a:rPr lang="en-CA" sz="2500" dirty="0"/>
              <a:t>to get that. Because that exists right here. </a:t>
            </a:r>
            <a:r>
              <a:rPr lang="en-CA" sz="2500" b="1" dirty="0">
                <a:solidFill>
                  <a:schemeClr val="accent3">
                    <a:lumMod val="60000"/>
                    <a:lumOff val="40000"/>
                  </a:schemeClr>
                </a:solidFill>
              </a:rPr>
              <a:t>So, if our cultures don’t live in the curriculum of the place where they were born, where else will they?”</a:t>
            </a:r>
            <a:r>
              <a:rPr lang="en-CA" dirty="0">
                <a:solidFill>
                  <a:schemeClr val="accent3">
                    <a:lumMod val="60000"/>
                    <a:lumOff val="40000"/>
                  </a:schemeClr>
                </a:solidFill>
              </a:rPr>
              <a:t/>
            </a:r>
            <a:br>
              <a:rPr lang="en-CA" dirty="0">
                <a:solidFill>
                  <a:schemeClr val="accent3">
                    <a:lumMod val="60000"/>
                    <a:lumOff val="40000"/>
                  </a:schemeClr>
                </a:solidFill>
              </a:rPr>
            </a:br>
            <a:r>
              <a:rPr lang="en-CA" i="1" dirty="0"/>
              <a:t>	</a:t>
            </a:r>
            <a:r>
              <a:rPr lang="en-CA" i="1" dirty="0" smtClean="0"/>
              <a:t>								</a:t>
            </a:r>
            <a:r>
              <a:rPr lang="en-CA" sz="3200" i="1" dirty="0" smtClean="0"/>
              <a:t>-Angie Caron </a:t>
            </a:r>
            <a:br>
              <a:rPr lang="en-CA" sz="3200" i="1" dirty="0" smtClean="0"/>
            </a:br>
            <a:r>
              <a:rPr lang="en-CA" sz="4000" i="1" dirty="0"/>
              <a:t>	</a:t>
            </a:r>
            <a:r>
              <a:rPr lang="en-CA" sz="4000" i="1" dirty="0" smtClean="0"/>
              <a:t>									</a:t>
            </a:r>
            <a:r>
              <a:rPr lang="en-CA" sz="1800" i="1" dirty="0" smtClean="0"/>
              <a:t>from the podcast </a:t>
            </a:r>
            <a:r>
              <a:rPr lang="en-CA" sz="1800" i="1" u="sng" dirty="0" smtClean="0"/>
              <a:t>‘Think Indigenous’</a:t>
            </a:r>
            <a:endParaRPr lang="en-CA" sz="4000" i="1" u="sng" dirty="0"/>
          </a:p>
        </p:txBody>
      </p:sp>
      <p:pic>
        <p:nvPicPr>
          <p:cNvPr id="3" name="Think_Indigenous_Angie_Kar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1983" y="5493913"/>
            <a:ext cx="609600" cy="609600"/>
          </a:xfrm>
          <a:prstGeom prst="rect">
            <a:avLst/>
          </a:prstGeom>
        </p:spPr>
      </p:pic>
    </p:spTree>
    <p:extLst>
      <p:ext uri="{BB962C8B-B14F-4D97-AF65-F5344CB8AC3E}">
        <p14:creationId xmlns:p14="http://schemas.microsoft.com/office/powerpoint/2010/main" val="2764851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Who are the Inuit?</a:t>
            </a:r>
            <a:endParaRPr lang="en-CA" dirty="0"/>
          </a:p>
        </p:txBody>
      </p:sp>
      <p:sp>
        <p:nvSpPr>
          <p:cNvPr id="3" name="Content Placeholder 2"/>
          <p:cNvSpPr>
            <a:spLocks noGrp="1"/>
          </p:cNvSpPr>
          <p:nvPr>
            <p:ph idx="1"/>
          </p:nvPr>
        </p:nvSpPr>
        <p:spPr>
          <a:xfrm>
            <a:off x="334852" y="1571224"/>
            <a:ext cx="5048517" cy="4677176"/>
          </a:xfrm>
        </p:spPr>
        <p:txBody>
          <a:bodyPr/>
          <a:lstStyle/>
          <a:p>
            <a:pPr marL="0" indent="0">
              <a:buNone/>
            </a:pPr>
            <a:r>
              <a:rPr lang="en-CA" dirty="0"/>
              <a:t>The Inuit are the aboriginal inhabitants of the North American Arctic, from Bering Strait to East Greenland, a distance of over 6000 kilometres. As well as Arctic Canada, Inuit also live in northern Alaska and Greenland, and have close relatives in Russia. They are united by a common cultural heritage and a common language. Until recently, outsiders called the Inuit "Eskimo." Now they prefer their own term, "Inuit," meaning simply "people." There are about 40,000 Inuit in Canada.</a:t>
            </a:r>
          </a:p>
        </p:txBody>
      </p:sp>
      <p:pic>
        <p:nvPicPr>
          <p:cNvPr id="2050" name="Picture 2" descr="https://farm7.staticflickr.com/6217/6384281579_f7fe80e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22" y="1571224"/>
            <a:ext cx="6381420" cy="425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4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25" y="89623"/>
            <a:ext cx="11330342" cy="970450"/>
          </a:xfrm>
        </p:spPr>
        <p:txBody>
          <a:bodyPr>
            <a:noAutofit/>
          </a:bodyPr>
          <a:lstStyle/>
          <a:p>
            <a:r>
              <a:rPr lang="en-CA" sz="3600" dirty="0" smtClean="0"/>
              <a:t>Arctic Soundscapes and a look at Inuit throat singing</a:t>
            </a:r>
            <a:endParaRPr lang="en-CA" sz="3600" dirty="0"/>
          </a:p>
        </p:txBody>
      </p:sp>
      <p:sp>
        <p:nvSpPr>
          <p:cNvPr id="3" name="Content Placeholder 2"/>
          <p:cNvSpPr>
            <a:spLocks noGrp="1"/>
          </p:cNvSpPr>
          <p:nvPr>
            <p:ph idx="1"/>
          </p:nvPr>
        </p:nvSpPr>
        <p:spPr>
          <a:xfrm>
            <a:off x="341195" y="4203510"/>
            <a:ext cx="4995080" cy="2088109"/>
          </a:xfrm>
        </p:spPr>
        <p:txBody>
          <a:bodyPr>
            <a:normAutofit fontScale="92500" lnSpcReduction="20000"/>
          </a:bodyPr>
          <a:lstStyle/>
          <a:p>
            <a:pPr marL="36900" indent="0" algn="ctr">
              <a:buNone/>
            </a:pPr>
            <a:r>
              <a:rPr lang="en-CA" sz="3000" dirty="0" smtClean="0">
                <a:effectLst/>
                <a:hlinkClick r:id="rId2"/>
              </a:rPr>
              <a:t>Toronto Symphony Orchestra: Canada 150</a:t>
            </a:r>
          </a:p>
          <a:p>
            <a:pPr marL="36900" indent="0" algn="ctr">
              <a:buNone/>
            </a:pPr>
            <a:endParaRPr lang="en-CA" b="1" dirty="0">
              <a:effectLst/>
              <a:hlinkClick r:id="rId2"/>
            </a:endParaRPr>
          </a:p>
          <a:p>
            <a:pPr marL="36900" indent="0" algn="ctr">
              <a:buNone/>
            </a:pPr>
            <a:r>
              <a:rPr lang="en-CA" sz="2600" b="1" dirty="0" smtClean="0">
                <a:effectLst/>
                <a:hlinkClick r:id="rId2"/>
              </a:rPr>
              <a:t>Inuit Games piece and lessons:</a:t>
            </a:r>
          </a:p>
          <a:p>
            <a:pPr marL="36900" indent="0" algn="ctr">
              <a:buNone/>
            </a:pPr>
            <a:r>
              <a:rPr lang="en-CA" dirty="0" smtClean="0">
                <a:effectLst/>
                <a:hlinkClick r:id="rId2"/>
              </a:rPr>
              <a:t>http</a:t>
            </a:r>
            <a:r>
              <a:rPr lang="en-CA" dirty="0">
                <a:effectLst/>
                <a:hlinkClick r:id="rId2"/>
              </a:rPr>
              <a:t>://</a:t>
            </a:r>
            <a:r>
              <a:rPr lang="en-CA" dirty="0" smtClean="0">
                <a:effectLst/>
                <a:hlinkClick r:id="rId2"/>
              </a:rPr>
              <a:t>bit.ly/2rbmEZ1</a:t>
            </a:r>
            <a:r>
              <a:rPr lang="en-CA" dirty="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57" t="8558" r="9801" b="2487"/>
          <a:stretch/>
        </p:blipFill>
        <p:spPr>
          <a:xfrm>
            <a:off x="5479104" y="1380153"/>
            <a:ext cx="6382337" cy="5215548"/>
          </a:xfrm>
          <a:prstGeom prst="rect">
            <a:avLst/>
          </a:prstGeom>
        </p:spPr>
      </p:pic>
      <p:pic>
        <p:nvPicPr>
          <p:cNvPr id="1028" name="Picture 4" descr="performance of Inuit Games at Roy Thomson Hal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95" y="1380153"/>
            <a:ext cx="4771718" cy="268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711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0" y="143625"/>
            <a:ext cx="11384923" cy="1400530"/>
          </a:xfrm>
        </p:spPr>
        <p:txBody>
          <a:bodyPr/>
          <a:lstStyle/>
          <a:p>
            <a:r>
              <a:rPr lang="en-CA" sz="3600" b="1" dirty="0" smtClean="0"/>
              <a:t>Tanya Tagaq: </a:t>
            </a:r>
            <a:r>
              <a:rPr lang="en-CA" sz="3600" b="1" u="sng" dirty="0" smtClean="0"/>
              <a:t>The Sounds of Throat Singing</a:t>
            </a:r>
            <a:endParaRPr lang="en-CA" sz="3600" b="1" u="sng" dirty="0"/>
          </a:p>
        </p:txBody>
      </p:sp>
      <p:pic>
        <p:nvPicPr>
          <p:cNvPr id="5" name="KNb2ZDjeiU4"/>
          <p:cNvPicPr>
            <a:picLocks noRot="1" noChangeAspect="1"/>
          </p:cNvPicPr>
          <p:nvPr>
            <a:videoFile r:link="rId1"/>
          </p:nvPr>
        </p:nvPicPr>
        <p:blipFill>
          <a:blip r:embed="rId3"/>
          <a:stretch>
            <a:fillRect/>
          </a:stretch>
        </p:blipFill>
        <p:spPr>
          <a:xfrm>
            <a:off x="1247104" y="1010589"/>
            <a:ext cx="9697792" cy="5455008"/>
          </a:xfrm>
          <a:prstGeom prst="rect">
            <a:avLst/>
          </a:prstGeom>
        </p:spPr>
      </p:pic>
    </p:spTree>
    <p:extLst>
      <p:ext uri="{BB962C8B-B14F-4D97-AF65-F5344CB8AC3E}">
        <p14:creationId xmlns:p14="http://schemas.microsoft.com/office/powerpoint/2010/main" val="3559861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Inuit Drum Dancing</a:t>
            </a:r>
            <a:endParaRPr lang="en-CA" dirty="0"/>
          </a:p>
        </p:txBody>
      </p:sp>
      <p:sp>
        <p:nvSpPr>
          <p:cNvPr id="3" name="Content Placeholder 2"/>
          <p:cNvSpPr>
            <a:spLocks noGrp="1"/>
          </p:cNvSpPr>
          <p:nvPr>
            <p:ph idx="1"/>
          </p:nvPr>
        </p:nvSpPr>
        <p:spPr>
          <a:xfrm>
            <a:off x="257578" y="1152983"/>
            <a:ext cx="11191740" cy="1400530"/>
          </a:xfrm>
        </p:spPr>
        <p:txBody>
          <a:bodyPr/>
          <a:lstStyle/>
          <a:p>
            <a:r>
              <a:rPr lang="en-CA" dirty="0"/>
              <a:t>As </a:t>
            </a:r>
            <a:r>
              <a:rPr lang="en-CA" dirty="0" err="1"/>
              <a:t>Uriash</a:t>
            </a:r>
            <a:r>
              <a:rPr lang="en-CA" dirty="0"/>
              <a:t> </a:t>
            </a:r>
            <a:r>
              <a:rPr lang="en-CA" dirty="0" err="1"/>
              <a:t>Puqiqnak</a:t>
            </a:r>
            <a:r>
              <a:rPr lang="en-CA" dirty="0"/>
              <a:t> of </a:t>
            </a:r>
            <a:r>
              <a:rPr lang="en-CA" dirty="0" err="1"/>
              <a:t>Gjoa</a:t>
            </a:r>
            <a:r>
              <a:rPr lang="en-CA" dirty="0"/>
              <a:t> Haven, Nunavut says: </a:t>
            </a:r>
            <a:r>
              <a:rPr lang="en-CA" b="1" i="1" dirty="0"/>
              <a:t>“In our culture, happiness is important. Drum dancing is a way of celebrating, of being happy, of bringing good spirits to the people. If you are having a good time, good hunting will come through. When you are happy, you have to move – you can’t stay still” </a:t>
            </a:r>
            <a:r>
              <a:rPr lang="en-CA" dirty="0"/>
              <a:t>(Dewar 1994:27).</a:t>
            </a:r>
          </a:p>
        </p:txBody>
      </p:sp>
      <p:pic>
        <p:nvPicPr>
          <p:cNvPr id="1026" name="Picture 2" descr="hans-bloh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0" y="2662660"/>
            <a:ext cx="4930441" cy="3845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5618" y="6416053"/>
            <a:ext cx="2627289" cy="646331"/>
          </a:xfrm>
          <a:prstGeom prst="rect">
            <a:avLst/>
          </a:prstGeom>
          <a:noFill/>
        </p:spPr>
        <p:txBody>
          <a:bodyPr wrap="square" rtlCol="0">
            <a:spAutoFit/>
          </a:bodyPr>
          <a:lstStyle/>
          <a:p>
            <a:r>
              <a:rPr lang="en-CA" dirty="0">
                <a:hlinkClick r:id="rId3"/>
              </a:rPr>
              <a:t>https://</a:t>
            </a:r>
            <a:r>
              <a:rPr lang="en-CA" dirty="0" smtClean="0">
                <a:hlinkClick r:id="rId3"/>
              </a:rPr>
              <a:t>bit.ly/2Q2kO8v</a:t>
            </a:r>
            <a:endParaRPr lang="en-CA" dirty="0" smtClean="0"/>
          </a:p>
          <a:p>
            <a:endParaRPr lang="en-CA" dirty="0"/>
          </a:p>
        </p:txBody>
      </p:sp>
      <p:sp>
        <p:nvSpPr>
          <p:cNvPr id="5" name="TextBox 4"/>
          <p:cNvSpPr txBox="1"/>
          <p:nvPr/>
        </p:nvSpPr>
        <p:spPr>
          <a:xfrm>
            <a:off x="5692365" y="2461873"/>
            <a:ext cx="6300031" cy="4247317"/>
          </a:xfrm>
          <a:prstGeom prst="rect">
            <a:avLst/>
          </a:prstGeom>
          <a:noFill/>
        </p:spPr>
        <p:txBody>
          <a:bodyPr wrap="square" rtlCol="0">
            <a:spAutoFit/>
          </a:bodyPr>
          <a:lstStyle/>
          <a:p>
            <a:r>
              <a:rPr lang="en-CA" dirty="0"/>
              <a:t>Luke </a:t>
            </a:r>
            <a:r>
              <a:rPr lang="en-CA" dirty="0" err="1"/>
              <a:t>Arna’naaq</a:t>
            </a:r>
            <a:r>
              <a:rPr lang="en-CA" dirty="0"/>
              <a:t> discussed different sizes of drums that he remembered in his childhood:</a:t>
            </a:r>
          </a:p>
          <a:p>
            <a:r>
              <a:rPr lang="en-CA" dirty="0"/>
              <a:t>I recall seeing various sizes of drums. They were almost identical except the larger drums seemed oversized. The smaller drums . . . had fawn skin stretched over them. . . . Drums were purposely [designed] with the handles secured slightly at an angle and off centre . . . so the drum will be off balance. The top of the drum will want to fall, while the bottom “because it’s lighter“ will want to be on top. The handle was placed like this to eliminate stress in the dancer from trying to keep the drum balanced during the drum beating. Drums that are made like this are surprisingly easy to handle. . . .</a:t>
            </a:r>
          </a:p>
          <a:p>
            <a:endParaRPr lang="en-CA" dirty="0" smtClean="0">
              <a:hlinkClick r:id="rId4"/>
            </a:endParaRPr>
          </a:p>
          <a:p>
            <a:r>
              <a:rPr lang="en-CA" dirty="0" smtClean="0">
                <a:hlinkClick r:id="rId4"/>
              </a:rPr>
              <a:t>http</a:t>
            </a:r>
            <a:r>
              <a:rPr lang="en-CA" dirty="0">
                <a:hlinkClick r:id="rId4"/>
              </a:rPr>
              <a:t>://native-drums.ca/en/drumming/an-inuit-drum</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475365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
            <a:ext cx="10353762" cy="774700"/>
          </a:xfrm>
        </p:spPr>
        <p:txBody>
          <a:bodyPr>
            <a:normAutofit/>
          </a:bodyPr>
          <a:lstStyle/>
          <a:p>
            <a:r>
              <a:rPr lang="en-CA" b="1" u="sng" dirty="0" smtClean="0"/>
              <a:t>Seven Grandfather Teachings</a:t>
            </a:r>
            <a:endParaRPr lang="en-CA" b="1" u="sng" dirty="0"/>
          </a:p>
        </p:txBody>
      </p:sp>
      <p:sp>
        <p:nvSpPr>
          <p:cNvPr id="3" name="Content Placeholder 2"/>
          <p:cNvSpPr>
            <a:spLocks noGrp="1"/>
          </p:cNvSpPr>
          <p:nvPr>
            <p:ph idx="1"/>
          </p:nvPr>
        </p:nvSpPr>
        <p:spPr>
          <a:xfrm>
            <a:off x="174171" y="1030515"/>
            <a:ext cx="11858172" cy="5711515"/>
          </a:xfrm>
          <a:ln>
            <a:noFill/>
          </a:ln>
        </p:spPr>
        <p:txBody>
          <a:bodyPr numCol="1">
            <a:normAutofit/>
          </a:bodyPr>
          <a:lstStyle/>
          <a:p>
            <a:r>
              <a:rPr lang="en-CA" sz="4000" b="1" dirty="0" smtClean="0"/>
              <a:t>Wisdom: Beaver-</a:t>
            </a:r>
            <a:r>
              <a:rPr lang="en-CA" sz="4000" b="1" dirty="0" smtClean="0">
                <a:solidFill>
                  <a:srgbClr val="0070C0"/>
                </a:solidFill>
              </a:rPr>
              <a:t>Blue</a:t>
            </a:r>
            <a:r>
              <a:rPr lang="en-CA" sz="4000" b="1" dirty="0" smtClean="0"/>
              <a:t>-F</a:t>
            </a:r>
          </a:p>
          <a:p>
            <a:r>
              <a:rPr lang="en-CA" sz="4000" b="1" dirty="0" smtClean="0"/>
              <a:t>Love: Eagle-</a:t>
            </a:r>
            <a:r>
              <a:rPr lang="en-CA" sz="4000" b="1" dirty="0" smtClean="0">
                <a:solidFill>
                  <a:srgbClr val="7030A0"/>
                </a:solidFill>
              </a:rPr>
              <a:t>Violet</a:t>
            </a:r>
            <a:r>
              <a:rPr lang="en-CA" sz="4000" b="1" dirty="0" smtClean="0"/>
              <a:t>-B</a:t>
            </a:r>
          </a:p>
          <a:p>
            <a:r>
              <a:rPr lang="en-CA" sz="4000" b="1" dirty="0" smtClean="0"/>
              <a:t>Respect: Buffalo-</a:t>
            </a:r>
            <a:r>
              <a:rPr lang="en-CA" sz="4000" b="1" dirty="0" smtClean="0">
                <a:solidFill>
                  <a:schemeClr val="bg1"/>
                </a:solidFill>
              </a:rPr>
              <a:t>Black</a:t>
            </a:r>
            <a:r>
              <a:rPr lang="en-CA" sz="4000" b="1" dirty="0" smtClean="0"/>
              <a:t>-E</a:t>
            </a:r>
          </a:p>
          <a:p>
            <a:r>
              <a:rPr lang="en-CA" sz="4000" b="1" dirty="0" smtClean="0"/>
              <a:t>Bravery: Bear-</a:t>
            </a:r>
            <a:r>
              <a:rPr lang="en-CA" sz="4000" b="1" dirty="0" smtClean="0">
                <a:solidFill>
                  <a:schemeClr val="tx1"/>
                </a:solidFill>
              </a:rPr>
              <a:t>White</a:t>
            </a:r>
            <a:r>
              <a:rPr lang="en-CA" sz="4000" b="1" dirty="0" smtClean="0"/>
              <a:t>-G</a:t>
            </a:r>
          </a:p>
          <a:p>
            <a:r>
              <a:rPr lang="en-CA" sz="4000" b="1" dirty="0" smtClean="0"/>
              <a:t>Honesty: Raven-</a:t>
            </a:r>
            <a:r>
              <a:rPr lang="en-CA" sz="4000" b="1" dirty="0" smtClean="0">
                <a:solidFill>
                  <a:srgbClr val="C00000"/>
                </a:solidFill>
              </a:rPr>
              <a:t>Red</a:t>
            </a:r>
            <a:r>
              <a:rPr lang="en-CA" sz="4000" b="1" dirty="0" smtClean="0"/>
              <a:t>-D</a:t>
            </a:r>
          </a:p>
          <a:p>
            <a:r>
              <a:rPr lang="en-CA" sz="4000" b="1" dirty="0" smtClean="0"/>
              <a:t>Humility: Wolf-</a:t>
            </a:r>
            <a:r>
              <a:rPr lang="en-CA" sz="4000" b="1" dirty="0" smtClean="0">
                <a:solidFill>
                  <a:srgbClr val="FFC000"/>
                </a:solidFill>
              </a:rPr>
              <a:t>Yellow</a:t>
            </a:r>
            <a:r>
              <a:rPr lang="en-CA" sz="4000" b="1" dirty="0" smtClean="0"/>
              <a:t>-C</a:t>
            </a:r>
          </a:p>
          <a:p>
            <a:r>
              <a:rPr lang="en-CA" sz="4000" b="1" dirty="0" smtClean="0"/>
              <a:t>Truth: Turtle-</a:t>
            </a:r>
            <a:r>
              <a:rPr lang="en-CA" sz="4000" b="1" dirty="0" smtClean="0">
                <a:solidFill>
                  <a:srgbClr val="00B050"/>
                </a:solidFill>
              </a:rPr>
              <a:t>Green</a:t>
            </a:r>
            <a:r>
              <a:rPr lang="en-CA" sz="4000" b="1" dirty="0" smtClean="0"/>
              <a:t>-A</a:t>
            </a:r>
          </a:p>
        </p:txBody>
      </p:sp>
      <p:pic>
        <p:nvPicPr>
          <p:cNvPr id="3074" name="Picture 2" descr="Image result for seven sacred teach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485" y="1030515"/>
            <a:ext cx="3875315" cy="5181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05484" y="6212452"/>
            <a:ext cx="3875315" cy="369332"/>
          </a:xfrm>
          <a:prstGeom prst="rect">
            <a:avLst/>
          </a:prstGeom>
          <a:noFill/>
        </p:spPr>
        <p:txBody>
          <a:bodyPr wrap="square" rtlCol="0">
            <a:spAutoFit/>
          </a:bodyPr>
          <a:lstStyle/>
          <a:p>
            <a:pPr algn="ctr"/>
            <a:r>
              <a:rPr lang="en-CA" i="1" dirty="0">
                <a:hlinkClick r:id="rId3"/>
              </a:rPr>
              <a:t>https://</a:t>
            </a:r>
            <a:r>
              <a:rPr lang="en-CA" i="1" dirty="0" smtClean="0">
                <a:hlinkClick r:id="rId3"/>
              </a:rPr>
              <a:t>bit.ly/2mISr59</a:t>
            </a:r>
            <a:r>
              <a:rPr lang="en-CA" i="1" dirty="0" smtClean="0"/>
              <a:t> </a:t>
            </a:r>
            <a:endParaRPr lang="en-CA" i="1" dirty="0"/>
          </a:p>
        </p:txBody>
      </p:sp>
    </p:spTree>
    <p:extLst>
      <p:ext uri="{BB962C8B-B14F-4D97-AF65-F5344CB8AC3E}">
        <p14:creationId xmlns:p14="http://schemas.microsoft.com/office/powerpoint/2010/main" val="2917670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Humility-The Wolf</a:t>
            </a:r>
            <a:endParaRPr lang="en-CA" sz="4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86" t="9499" r="3151" b="9562"/>
          <a:stretch/>
        </p:blipFill>
        <p:spPr>
          <a:xfrm rot="5400000">
            <a:off x="6542974" y="1208974"/>
            <a:ext cx="6858000" cy="4440052"/>
          </a:xfrm>
          <a:prstGeom prst="rect">
            <a:avLst/>
          </a:prstGeom>
        </p:spPr>
      </p:pic>
      <p:sp>
        <p:nvSpPr>
          <p:cNvPr id="5" name="TextBox 4"/>
          <p:cNvSpPr txBox="1"/>
          <p:nvPr/>
        </p:nvSpPr>
        <p:spPr>
          <a:xfrm>
            <a:off x="517322" y="1365161"/>
            <a:ext cx="6694847" cy="4893647"/>
          </a:xfrm>
          <a:prstGeom prst="rect">
            <a:avLst/>
          </a:prstGeom>
          <a:noFill/>
        </p:spPr>
        <p:txBody>
          <a:bodyPr wrap="square" rtlCol="0">
            <a:spAutoFit/>
          </a:bodyPr>
          <a:lstStyle/>
          <a:p>
            <a:r>
              <a:rPr lang="en-CA" sz="2400" dirty="0" smtClean="0"/>
              <a:t>“</a:t>
            </a:r>
            <a:r>
              <a:rPr lang="en-CA" sz="2400" i="1" dirty="0" smtClean="0"/>
              <a:t>Look to Wolf – </a:t>
            </a:r>
            <a:r>
              <a:rPr lang="en-CA" sz="2400" i="1" dirty="0" err="1" smtClean="0"/>
              <a:t>Ma’iingan</a:t>
            </a:r>
            <a:r>
              <a:rPr lang="en-CA" sz="2400" i="1" dirty="0"/>
              <a:t> </a:t>
            </a:r>
            <a:r>
              <a:rPr lang="en-CA" sz="2400" i="1" dirty="0" smtClean="0"/>
              <a:t>- for humility. Observe how </a:t>
            </a:r>
            <a:r>
              <a:rPr lang="en-CA" sz="2400" i="1" dirty="0" err="1" smtClean="0"/>
              <a:t>Ma’iingan</a:t>
            </a:r>
            <a:r>
              <a:rPr lang="en-CA" sz="2400" i="1" dirty="0" smtClean="0"/>
              <a:t> does not live for himself but for the pack. Watch him bow his head in the presence of others. He does this out of deference, not fright. </a:t>
            </a:r>
            <a:r>
              <a:rPr lang="en-CA" sz="2400" i="1" dirty="0" err="1" smtClean="0"/>
              <a:t>Ma’iingan</a:t>
            </a:r>
            <a:r>
              <a:rPr lang="en-CA" sz="2400" i="1" dirty="0" smtClean="0"/>
              <a:t> understands what a small part of the whole he plays. His ultimate punishment is to be cast away from his community.”</a:t>
            </a:r>
          </a:p>
          <a:p>
            <a:endParaRPr lang="en-CA" sz="2400" i="1" dirty="0"/>
          </a:p>
          <a:p>
            <a:r>
              <a:rPr lang="en-CA" sz="2400" dirty="0" smtClean="0"/>
              <a:t>Learn this kind of humility. Learn to not be arrogant. Do not think too highly of yourself. Do not want for yourself. Become </a:t>
            </a:r>
            <a:r>
              <a:rPr lang="en-CA" sz="2400" dirty="0" err="1" smtClean="0"/>
              <a:t>Ma’iingan</a:t>
            </a:r>
            <a:r>
              <a:rPr lang="en-CA" sz="2400" dirty="0" smtClean="0"/>
              <a:t>. Become humble. </a:t>
            </a:r>
            <a:endParaRPr lang="en-CA" sz="2400" dirty="0"/>
          </a:p>
        </p:txBody>
      </p:sp>
    </p:spTree>
    <p:extLst>
      <p:ext uri="{BB962C8B-B14F-4D97-AF65-F5344CB8AC3E}">
        <p14:creationId xmlns:p14="http://schemas.microsoft.com/office/powerpoint/2010/main" val="12710085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603</TotalTime>
  <Words>1905</Words>
  <Application>Microsoft Office PowerPoint</Application>
  <PresentationFormat>Widescreen</PresentationFormat>
  <Paragraphs>116</Paragraphs>
  <Slides>19</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Trebuchet MS</vt:lpstr>
      <vt:lpstr>Wingdings 3</vt:lpstr>
      <vt:lpstr>Ion</vt:lpstr>
      <vt:lpstr>Incorporating Indigenous Perspectives into the  Music Classroom</vt:lpstr>
      <vt:lpstr>Acknowledgement</vt:lpstr>
      <vt:lpstr>“I have a mother who comes from another land. She comes from Germany. If my mom’s relatives, my mom, she lost her language, she lost her cultural traditions, she lost all of those things, she could get on a plane, she could head back to Germany, she could learn all those things, and she could come back here and share all of that with her family and her friends and all the people that she knows.  My Dad, he’s a Michif. His culture, his language, lives right here, was BORN here. And he lives here. So he can’t go to ‘Michif land’ to get that. Because that exists right here. So, if our cultures don’t live in the curriculum of the place where they were born, where else will they?”          -Angie Caron            from the podcast ‘Think Indigenous’</vt:lpstr>
      <vt:lpstr>Who are the Inuit?</vt:lpstr>
      <vt:lpstr>Arctic Soundscapes and a look at Inuit throat singing</vt:lpstr>
      <vt:lpstr>Tanya Tagaq: The Sounds of Throat Singing</vt:lpstr>
      <vt:lpstr>Inuit Drum Dancing</vt:lpstr>
      <vt:lpstr>Seven Grandfather Teachings</vt:lpstr>
      <vt:lpstr>Humility-The Wolf</vt:lpstr>
      <vt:lpstr>Honesty-Raven</vt:lpstr>
      <vt:lpstr>Respect-Buffalo</vt:lpstr>
      <vt:lpstr>Courage-Bear</vt:lpstr>
      <vt:lpstr>Wisdom-Beaver</vt:lpstr>
      <vt:lpstr>Truth-Turtle</vt:lpstr>
      <vt:lpstr>Love-Eagle</vt:lpstr>
      <vt:lpstr>Making Deer Skin Drums with Sky Buffalo</vt:lpstr>
      <vt:lpstr>Assemblies/Workshops</vt:lpstr>
      <vt:lpstr>Reflect upon the last three classes.</vt:lpstr>
      <vt:lpstr>For more information: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Deer Skin Drums with Sky Buffalo</dc:title>
  <dc:creator>Nicole Adam</dc:creator>
  <cp:lastModifiedBy>Nicole Adam</cp:lastModifiedBy>
  <cp:revision>17</cp:revision>
  <dcterms:created xsi:type="dcterms:W3CDTF">2018-09-20T17:00:59Z</dcterms:created>
  <dcterms:modified xsi:type="dcterms:W3CDTF">2018-09-26T01:10:24Z</dcterms:modified>
</cp:coreProperties>
</file>