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72" r:id="rId5"/>
    <p:sldId id="271" r:id="rId6"/>
    <p:sldId id="264" r:id="rId7"/>
    <p:sldId id="266" r:id="rId8"/>
    <p:sldId id="262" r:id="rId9"/>
    <p:sldId id="265" r:id="rId10"/>
    <p:sldId id="267" r:id="rId11"/>
    <p:sldId id="268" r:id="rId12"/>
    <p:sldId id="270" r:id="rId13"/>
    <p:sldId id="269"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DF35F-5D62-4A07-97C4-1AA17042B297}" type="doc">
      <dgm:prSet loTypeId="urn:microsoft.com/office/officeart/2008/layout/HorizontalMultiLevelHierarchy" loCatId="hierarchy" qsTypeId="urn:microsoft.com/office/officeart/2005/8/quickstyle/3d2" qsCatId="3D" csTypeId="urn:microsoft.com/office/officeart/2005/8/colors/accent5_2" csCatId="accent5" phldr="1"/>
      <dgm:spPr/>
      <dgm:t>
        <a:bodyPr/>
        <a:lstStyle/>
        <a:p>
          <a:endParaRPr lang="en-CA"/>
        </a:p>
      </dgm:t>
    </dgm:pt>
    <dgm:pt modelId="{A1D7758D-6759-4B73-967C-9E99BACC0A30}">
      <dgm:prSet phldrT="[Text]"/>
      <dgm:spPr/>
      <dgm:t>
        <a:bodyPr/>
        <a:lstStyle/>
        <a:p>
          <a:r>
            <a:rPr lang="en-CA" dirty="0" smtClean="0"/>
            <a:t>Indigenous Peoples in Canada</a:t>
          </a:r>
          <a:endParaRPr lang="en-CA" dirty="0"/>
        </a:p>
      </dgm:t>
    </dgm:pt>
    <dgm:pt modelId="{430FA27A-06A9-4667-A4F1-E415190F9921}" type="parTrans" cxnId="{F0DD7C90-D0B4-4A01-9DBF-ECCD27B2CFDD}">
      <dgm:prSet/>
      <dgm:spPr/>
      <dgm:t>
        <a:bodyPr/>
        <a:lstStyle/>
        <a:p>
          <a:endParaRPr lang="en-CA"/>
        </a:p>
      </dgm:t>
    </dgm:pt>
    <dgm:pt modelId="{C327D7CB-A2F9-4727-8D0B-531572BB84DA}" type="sibTrans" cxnId="{F0DD7C90-D0B4-4A01-9DBF-ECCD27B2CFDD}">
      <dgm:prSet/>
      <dgm:spPr/>
      <dgm:t>
        <a:bodyPr/>
        <a:lstStyle/>
        <a:p>
          <a:endParaRPr lang="en-CA"/>
        </a:p>
      </dgm:t>
    </dgm:pt>
    <dgm:pt modelId="{D6F8A720-D2CF-46A6-8414-BBE3C3EB88D3}">
      <dgm:prSet phldrT="[Text]"/>
      <dgm:spPr/>
      <dgm:t>
        <a:bodyPr/>
        <a:lstStyle/>
        <a:p>
          <a:r>
            <a:rPr lang="en-CA" dirty="0" smtClean="0"/>
            <a:t>First Nations</a:t>
          </a:r>
          <a:endParaRPr lang="en-CA" dirty="0"/>
        </a:p>
      </dgm:t>
    </dgm:pt>
    <dgm:pt modelId="{154FA54B-735A-449F-BCD5-BFC7A5A1E593}" type="parTrans" cxnId="{9D451CB5-B193-4E81-A5E5-4B87C2302D0D}">
      <dgm:prSet/>
      <dgm:spPr/>
      <dgm:t>
        <a:bodyPr/>
        <a:lstStyle/>
        <a:p>
          <a:endParaRPr lang="en-CA"/>
        </a:p>
      </dgm:t>
    </dgm:pt>
    <dgm:pt modelId="{524EB2F3-3966-41B3-B45D-991DF2660783}" type="sibTrans" cxnId="{9D451CB5-B193-4E81-A5E5-4B87C2302D0D}">
      <dgm:prSet/>
      <dgm:spPr/>
      <dgm:t>
        <a:bodyPr/>
        <a:lstStyle/>
        <a:p>
          <a:endParaRPr lang="en-CA"/>
        </a:p>
      </dgm:t>
    </dgm:pt>
    <dgm:pt modelId="{71F7E7D6-86C1-49A4-BDD2-591167F3EA4F}">
      <dgm:prSet phldrT="[Text]"/>
      <dgm:spPr/>
      <dgm:t>
        <a:bodyPr/>
        <a:lstStyle/>
        <a:p>
          <a:r>
            <a:rPr lang="en-CA" dirty="0" smtClean="0"/>
            <a:t>Inuit</a:t>
          </a:r>
          <a:endParaRPr lang="en-CA" dirty="0"/>
        </a:p>
      </dgm:t>
    </dgm:pt>
    <dgm:pt modelId="{6F9C6CD3-6131-4A7D-BD69-F6E83C49823C}" type="parTrans" cxnId="{30E5DB13-78CE-4F1F-BB5E-193296DEE2E5}">
      <dgm:prSet/>
      <dgm:spPr/>
      <dgm:t>
        <a:bodyPr/>
        <a:lstStyle/>
        <a:p>
          <a:endParaRPr lang="en-CA"/>
        </a:p>
      </dgm:t>
    </dgm:pt>
    <dgm:pt modelId="{CABAA941-62CF-4497-8AEB-EB8072CAFA8F}" type="sibTrans" cxnId="{30E5DB13-78CE-4F1F-BB5E-193296DEE2E5}">
      <dgm:prSet/>
      <dgm:spPr/>
      <dgm:t>
        <a:bodyPr/>
        <a:lstStyle/>
        <a:p>
          <a:endParaRPr lang="en-CA"/>
        </a:p>
      </dgm:t>
    </dgm:pt>
    <dgm:pt modelId="{FB897C1B-870D-4FEA-AB5B-6B7C2E3508C3}">
      <dgm:prSet phldrT="[Text]"/>
      <dgm:spPr/>
      <dgm:t>
        <a:bodyPr/>
        <a:lstStyle/>
        <a:p>
          <a:r>
            <a:rPr lang="en-CA" dirty="0" smtClean="0"/>
            <a:t>Métis</a:t>
          </a:r>
          <a:endParaRPr lang="en-CA" dirty="0"/>
        </a:p>
      </dgm:t>
    </dgm:pt>
    <dgm:pt modelId="{92CBD4A7-E588-4147-9269-19997CCF0D8A}" type="parTrans" cxnId="{CE36F324-8126-4847-9960-41C3D71E08A3}">
      <dgm:prSet/>
      <dgm:spPr/>
      <dgm:t>
        <a:bodyPr/>
        <a:lstStyle/>
        <a:p>
          <a:endParaRPr lang="en-CA"/>
        </a:p>
      </dgm:t>
    </dgm:pt>
    <dgm:pt modelId="{1E3ED125-D259-40AC-9EFC-16E12909DDCB}" type="sibTrans" cxnId="{CE36F324-8126-4847-9960-41C3D71E08A3}">
      <dgm:prSet/>
      <dgm:spPr/>
      <dgm:t>
        <a:bodyPr/>
        <a:lstStyle/>
        <a:p>
          <a:endParaRPr lang="en-CA"/>
        </a:p>
      </dgm:t>
    </dgm:pt>
    <dgm:pt modelId="{63AE6FCE-122F-4121-9DE4-A667D28D018C}">
      <dgm:prSet phldrT="[Text]" custT="1"/>
      <dgm:spPr/>
      <dgm:t>
        <a:bodyPr/>
        <a:lstStyle/>
        <a:p>
          <a:r>
            <a:rPr lang="en-CA" sz="2800" smtClean="0"/>
            <a:t>Anishinaabe</a:t>
          </a:r>
        </a:p>
        <a:p>
          <a:r>
            <a:rPr lang="en-CA" sz="1800" b="0" i="1" u="none" smtClean="0"/>
            <a:t>Odawa, Ojibwe, Potawatomi, Oji-Cree, Mississaugas, Chippewa, and Algonquin peoples</a:t>
          </a:r>
          <a:endParaRPr lang="en-CA" sz="1800" b="0" i="1" u="none" dirty="0"/>
        </a:p>
      </dgm:t>
    </dgm:pt>
    <dgm:pt modelId="{BA6B8709-03E8-4CE0-950D-93309A80E85D}" type="parTrans" cxnId="{A67A92CD-6884-4DA2-AEB9-19E3DE4ED13C}">
      <dgm:prSet/>
      <dgm:spPr/>
      <dgm:t>
        <a:bodyPr/>
        <a:lstStyle/>
        <a:p>
          <a:endParaRPr lang="en-CA"/>
        </a:p>
      </dgm:t>
    </dgm:pt>
    <dgm:pt modelId="{E16E8435-9DDB-46BC-B187-870FC73B5F32}" type="sibTrans" cxnId="{A67A92CD-6884-4DA2-AEB9-19E3DE4ED13C}">
      <dgm:prSet/>
      <dgm:spPr/>
      <dgm:t>
        <a:bodyPr/>
        <a:lstStyle/>
        <a:p>
          <a:endParaRPr lang="en-CA"/>
        </a:p>
      </dgm:t>
    </dgm:pt>
    <dgm:pt modelId="{7FD15B6C-0799-4F32-9A72-910FBBAE99C4}">
      <dgm:prSet phldrT="[Text]" custT="1"/>
      <dgm:spPr/>
      <dgm:t>
        <a:bodyPr/>
        <a:lstStyle/>
        <a:p>
          <a:r>
            <a:rPr lang="en-CA" sz="3400" dirty="0" smtClean="0"/>
            <a:t>Haudenosaunee </a:t>
          </a:r>
        </a:p>
        <a:p>
          <a:r>
            <a:rPr lang="en-CA" sz="1800" b="0" i="1" dirty="0" smtClean="0"/>
            <a:t>Seneca, Cayuga, Oneida, Onondaga, Mohawk, and Tuscarora </a:t>
          </a:r>
          <a:endParaRPr lang="en-CA" sz="1800" i="1" dirty="0" smtClean="0"/>
        </a:p>
      </dgm:t>
    </dgm:pt>
    <dgm:pt modelId="{F1807684-A86D-40FC-8223-BE2F35F98D7A}" type="parTrans" cxnId="{0CACAE8D-9B5F-47DF-B29B-020EA976E5EA}">
      <dgm:prSet/>
      <dgm:spPr/>
      <dgm:t>
        <a:bodyPr/>
        <a:lstStyle/>
        <a:p>
          <a:endParaRPr lang="en-CA"/>
        </a:p>
      </dgm:t>
    </dgm:pt>
    <dgm:pt modelId="{85274852-A65D-46A2-8901-BA9E6BDAF97B}" type="sibTrans" cxnId="{0CACAE8D-9B5F-47DF-B29B-020EA976E5EA}">
      <dgm:prSet/>
      <dgm:spPr/>
      <dgm:t>
        <a:bodyPr/>
        <a:lstStyle/>
        <a:p>
          <a:endParaRPr lang="en-CA"/>
        </a:p>
      </dgm:t>
    </dgm:pt>
    <dgm:pt modelId="{54A8387D-304A-4C1B-888A-E97F3FBC89D7}">
      <dgm:prSet phldrT="[Text]" custT="1"/>
      <dgm:spPr/>
      <dgm:t>
        <a:bodyPr/>
        <a:lstStyle/>
        <a:p>
          <a:r>
            <a:rPr lang="en-CA" sz="3400" i="0" dirty="0" smtClean="0"/>
            <a:t>Neutral People</a:t>
          </a:r>
        </a:p>
      </dgm:t>
    </dgm:pt>
    <dgm:pt modelId="{F4CB2E6A-A670-4E19-B1DE-EDA1E9A07BD9}" type="parTrans" cxnId="{66F410DA-5AE2-4BB1-A1CC-14E53E214E4D}">
      <dgm:prSet/>
      <dgm:spPr/>
      <dgm:t>
        <a:bodyPr/>
        <a:lstStyle/>
        <a:p>
          <a:endParaRPr lang="en-CA"/>
        </a:p>
      </dgm:t>
    </dgm:pt>
    <dgm:pt modelId="{7A3201E9-DEDC-4683-AA49-0249A6BEE4AE}" type="sibTrans" cxnId="{66F410DA-5AE2-4BB1-A1CC-14E53E214E4D}">
      <dgm:prSet/>
      <dgm:spPr/>
      <dgm:t>
        <a:bodyPr/>
        <a:lstStyle/>
        <a:p>
          <a:endParaRPr lang="en-CA"/>
        </a:p>
      </dgm:t>
    </dgm:pt>
    <dgm:pt modelId="{E34119DF-CD97-4B09-8CAF-32C57475D722}" type="pres">
      <dgm:prSet presAssocID="{D1EDF35F-5D62-4A07-97C4-1AA17042B297}" presName="Name0" presStyleCnt="0">
        <dgm:presLayoutVars>
          <dgm:chPref val="1"/>
          <dgm:dir/>
          <dgm:animOne val="branch"/>
          <dgm:animLvl val="lvl"/>
          <dgm:resizeHandles val="exact"/>
        </dgm:presLayoutVars>
      </dgm:prSet>
      <dgm:spPr/>
      <dgm:t>
        <a:bodyPr/>
        <a:lstStyle/>
        <a:p>
          <a:endParaRPr lang="en-CA"/>
        </a:p>
      </dgm:t>
    </dgm:pt>
    <dgm:pt modelId="{551A4E9F-4206-47D9-BC35-CA76EDEE17B2}" type="pres">
      <dgm:prSet presAssocID="{A1D7758D-6759-4B73-967C-9E99BACC0A30}" presName="root1" presStyleCnt="0"/>
      <dgm:spPr/>
      <dgm:t>
        <a:bodyPr/>
        <a:lstStyle/>
        <a:p>
          <a:endParaRPr lang="en-CA"/>
        </a:p>
      </dgm:t>
    </dgm:pt>
    <dgm:pt modelId="{68C7D7C4-3266-4569-8288-5EDD7D31A86D}" type="pres">
      <dgm:prSet presAssocID="{A1D7758D-6759-4B73-967C-9E99BACC0A30}" presName="LevelOneTextNode" presStyleLbl="node0" presStyleIdx="0" presStyleCnt="1" custLinFactNeighborX="1392" custLinFactNeighborY="-3702">
        <dgm:presLayoutVars>
          <dgm:chPref val="3"/>
        </dgm:presLayoutVars>
      </dgm:prSet>
      <dgm:spPr/>
      <dgm:t>
        <a:bodyPr/>
        <a:lstStyle/>
        <a:p>
          <a:endParaRPr lang="en-CA"/>
        </a:p>
      </dgm:t>
    </dgm:pt>
    <dgm:pt modelId="{C0EE0560-F3BB-4FA1-9FD2-F33F21314B7E}" type="pres">
      <dgm:prSet presAssocID="{A1D7758D-6759-4B73-967C-9E99BACC0A30}" presName="level2hierChild" presStyleCnt="0"/>
      <dgm:spPr/>
      <dgm:t>
        <a:bodyPr/>
        <a:lstStyle/>
        <a:p>
          <a:endParaRPr lang="en-CA"/>
        </a:p>
      </dgm:t>
    </dgm:pt>
    <dgm:pt modelId="{A8BC3734-20EB-432D-8A01-DFAFC7C1BCB3}" type="pres">
      <dgm:prSet presAssocID="{154FA54B-735A-449F-BCD5-BFC7A5A1E593}" presName="conn2-1" presStyleLbl="parChTrans1D2" presStyleIdx="0" presStyleCnt="3"/>
      <dgm:spPr/>
      <dgm:t>
        <a:bodyPr/>
        <a:lstStyle/>
        <a:p>
          <a:endParaRPr lang="en-CA"/>
        </a:p>
      </dgm:t>
    </dgm:pt>
    <dgm:pt modelId="{ED64F7C0-78DD-498F-94CA-D601C3ADE71E}" type="pres">
      <dgm:prSet presAssocID="{154FA54B-735A-449F-BCD5-BFC7A5A1E593}" presName="connTx" presStyleLbl="parChTrans1D2" presStyleIdx="0" presStyleCnt="3"/>
      <dgm:spPr/>
      <dgm:t>
        <a:bodyPr/>
        <a:lstStyle/>
        <a:p>
          <a:endParaRPr lang="en-CA"/>
        </a:p>
      </dgm:t>
    </dgm:pt>
    <dgm:pt modelId="{FCC1CB0F-3C79-4240-B943-1055E9D6BD21}" type="pres">
      <dgm:prSet presAssocID="{D6F8A720-D2CF-46A6-8414-BBE3C3EB88D3}" presName="root2" presStyleCnt="0"/>
      <dgm:spPr/>
      <dgm:t>
        <a:bodyPr/>
        <a:lstStyle/>
        <a:p>
          <a:endParaRPr lang="en-CA"/>
        </a:p>
      </dgm:t>
    </dgm:pt>
    <dgm:pt modelId="{EC75D844-99E9-46D9-9A5A-AB4B5EBFF6F6}" type="pres">
      <dgm:prSet presAssocID="{D6F8A720-D2CF-46A6-8414-BBE3C3EB88D3}" presName="LevelTwoTextNode" presStyleLbl="node2" presStyleIdx="0" presStyleCnt="3">
        <dgm:presLayoutVars>
          <dgm:chPref val="3"/>
        </dgm:presLayoutVars>
      </dgm:prSet>
      <dgm:spPr/>
      <dgm:t>
        <a:bodyPr/>
        <a:lstStyle/>
        <a:p>
          <a:endParaRPr lang="en-CA"/>
        </a:p>
      </dgm:t>
    </dgm:pt>
    <dgm:pt modelId="{B002581B-444C-49B9-B751-6A8B94900107}" type="pres">
      <dgm:prSet presAssocID="{D6F8A720-D2CF-46A6-8414-BBE3C3EB88D3}" presName="level3hierChild" presStyleCnt="0"/>
      <dgm:spPr/>
      <dgm:t>
        <a:bodyPr/>
        <a:lstStyle/>
        <a:p>
          <a:endParaRPr lang="en-CA"/>
        </a:p>
      </dgm:t>
    </dgm:pt>
    <dgm:pt modelId="{B6372365-2D1A-4860-A86D-574892891456}" type="pres">
      <dgm:prSet presAssocID="{BA6B8709-03E8-4CE0-950D-93309A80E85D}" presName="conn2-1" presStyleLbl="parChTrans1D3" presStyleIdx="0" presStyleCnt="3"/>
      <dgm:spPr/>
      <dgm:t>
        <a:bodyPr/>
        <a:lstStyle/>
        <a:p>
          <a:endParaRPr lang="en-CA"/>
        </a:p>
      </dgm:t>
    </dgm:pt>
    <dgm:pt modelId="{42700F81-8175-4466-9DCE-6433C4BBEE99}" type="pres">
      <dgm:prSet presAssocID="{BA6B8709-03E8-4CE0-950D-93309A80E85D}" presName="connTx" presStyleLbl="parChTrans1D3" presStyleIdx="0" presStyleCnt="3"/>
      <dgm:spPr/>
      <dgm:t>
        <a:bodyPr/>
        <a:lstStyle/>
        <a:p>
          <a:endParaRPr lang="en-CA"/>
        </a:p>
      </dgm:t>
    </dgm:pt>
    <dgm:pt modelId="{06972507-55B4-4106-839F-99642125E9AD}" type="pres">
      <dgm:prSet presAssocID="{63AE6FCE-122F-4121-9DE4-A667D28D018C}" presName="root2" presStyleCnt="0"/>
      <dgm:spPr/>
      <dgm:t>
        <a:bodyPr/>
        <a:lstStyle/>
        <a:p>
          <a:endParaRPr lang="en-CA"/>
        </a:p>
      </dgm:t>
    </dgm:pt>
    <dgm:pt modelId="{40F396D7-4378-4132-87FB-48F22EF2C3B7}" type="pres">
      <dgm:prSet presAssocID="{63AE6FCE-122F-4121-9DE4-A667D28D018C}" presName="LevelTwoTextNode" presStyleLbl="node3" presStyleIdx="0" presStyleCnt="3" custLinFactNeighborX="424" custLinFactNeighborY="25054">
        <dgm:presLayoutVars>
          <dgm:chPref val="3"/>
        </dgm:presLayoutVars>
      </dgm:prSet>
      <dgm:spPr/>
      <dgm:t>
        <a:bodyPr/>
        <a:lstStyle/>
        <a:p>
          <a:endParaRPr lang="en-CA"/>
        </a:p>
      </dgm:t>
    </dgm:pt>
    <dgm:pt modelId="{E412F432-AA2C-417E-8B20-5C55A7FE3348}" type="pres">
      <dgm:prSet presAssocID="{63AE6FCE-122F-4121-9DE4-A667D28D018C}" presName="level3hierChild" presStyleCnt="0"/>
      <dgm:spPr/>
      <dgm:t>
        <a:bodyPr/>
        <a:lstStyle/>
        <a:p>
          <a:endParaRPr lang="en-CA"/>
        </a:p>
      </dgm:t>
    </dgm:pt>
    <dgm:pt modelId="{BBC58849-806A-49CE-B52A-19E8EA5D3784}" type="pres">
      <dgm:prSet presAssocID="{F1807684-A86D-40FC-8223-BE2F35F98D7A}" presName="conn2-1" presStyleLbl="parChTrans1D3" presStyleIdx="1" presStyleCnt="3"/>
      <dgm:spPr/>
      <dgm:t>
        <a:bodyPr/>
        <a:lstStyle/>
        <a:p>
          <a:endParaRPr lang="en-CA"/>
        </a:p>
      </dgm:t>
    </dgm:pt>
    <dgm:pt modelId="{83D2F187-E014-4085-9B55-000A5C98A3B1}" type="pres">
      <dgm:prSet presAssocID="{F1807684-A86D-40FC-8223-BE2F35F98D7A}" presName="connTx" presStyleLbl="parChTrans1D3" presStyleIdx="1" presStyleCnt="3"/>
      <dgm:spPr/>
      <dgm:t>
        <a:bodyPr/>
        <a:lstStyle/>
        <a:p>
          <a:endParaRPr lang="en-CA"/>
        </a:p>
      </dgm:t>
    </dgm:pt>
    <dgm:pt modelId="{F9E90DA5-CA53-4782-B6CC-0525380D2518}" type="pres">
      <dgm:prSet presAssocID="{7FD15B6C-0799-4F32-9A72-910FBBAE99C4}" presName="root2" presStyleCnt="0"/>
      <dgm:spPr/>
      <dgm:t>
        <a:bodyPr/>
        <a:lstStyle/>
        <a:p>
          <a:endParaRPr lang="en-CA"/>
        </a:p>
      </dgm:t>
    </dgm:pt>
    <dgm:pt modelId="{BD75D960-1E9E-4C6C-90AB-E96806907044}" type="pres">
      <dgm:prSet presAssocID="{7FD15B6C-0799-4F32-9A72-910FBBAE99C4}" presName="LevelTwoTextNode" presStyleLbl="node3" presStyleIdx="1" presStyleCnt="3" custLinFactNeighborY="22270">
        <dgm:presLayoutVars>
          <dgm:chPref val="3"/>
        </dgm:presLayoutVars>
      </dgm:prSet>
      <dgm:spPr/>
      <dgm:t>
        <a:bodyPr/>
        <a:lstStyle/>
        <a:p>
          <a:endParaRPr lang="en-CA"/>
        </a:p>
      </dgm:t>
    </dgm:pt>
    <dgm:pt modelId="{1681FDBF-FA40-452D-8EB4-9759DBE92C7A}" type="pres">
      <dgm:prSet presAssocID="{7FD15B6C-0799-4F32-9A72-910FBBAE99C4}" presName="level3hierChild" presStyleCnt="0"/>
      <dgm:spPr/>
      <dgm:t>
        <a:bodyPr/>
        <a:lstStyle/>
        <a:p>
          <a:endParaRPr lang="en-CA"/>
        </a:p>
      </dgm:t>
    </dgm:pt>
    <dgm:pt modelId="{EA5EE97A-9C23-4F81-9C9F-D910527D0F5E}" type="pres">
      <dgm:prSet presAssocID="{F4CB2E6A-A670-4E19-B1DE-EDA1E9A07BD9}" presName="conn2-1" presStyleLbl="parChTrans1D3" presStyleIdx="2" presStyleCnt="3"/>
      <dgm:spPr/>
      <dgm:t>
        <a:bodyPr/>
        <a:lstStyle/>
        <a:p>
          <a:endParaRPr lang="en-CA"/>
        </a:p>
      </dgm:t>
    </dgm:pt>
    <dgm:pt modelId="{A4CF7B2B-F435-464C-B034-6C7ACCDFAFA6}" type="pres">
      <dgm:prSet presAssocID="{F4CB2E6A-A670-4E19-B1DE-EDA1E9A07BD9}" presName="connTx" presStyleLbl="parChTrans1D3" presStyleIdx="2" presStyleCnt="3"/>
      <dgm:spPr/>
      <dgm:t>
        <a:bodyPr/>
        <a:lstStyle/>
        <a:p>
          <a:endParaRPr lang="en-CA"/>
        </a:p>
      </dgm:t>
    </dgm:pt>
    <dgm:pt modelId="{14811139-C5AE-495A-9811-BB04D9728DD2}" type="pres">
      <dgm:prSet presAssocID="{54A8387D-304A-4C1B-888A-E97F3FBC89D7}" presName="root2" presStyleCnt="0"/>
      <dgm:spPr/>
      <dgm:t>
        <a:bodyPr/>
        <a:lstStyle/>
        <a:p>
          <a:endParaRPr lang="en-CA"/>
        </a:p>
      </dgm:t>
    </dgm:pt>
    <dgm:pt modelId="{CD0D4260-00A8-4866-A3E0-60640BEACAA5}" type="pres">
      <dgm:prSet presAssocID="{54A8387D-304A-4C1B-888A-E97F3FBC89D7}" presName="LevelTwoTextNode" presStyleLbl="node3" presStyleIdx="2" presStyleCnt="3" custLinFactNeighborX="424" custLinFactNeighborY="20878">
        <dgm:presLayoutVars>
          <dgm:chPref val="3"/>
        </dgm:presLayoutVars>
      </dgm:prSet>
      <dgm:spPr/>
      <dgm:t>
        <a:bodyPr/>
        <a:lstStyle/>
        <a:p>
          <a:endParaRPr lang="en-CA"/>
        </a:p>
      </dgm:t>
    </dgm:pt>
    <dgm:pt modelId="{3BA36959-C0F6-4E8D-AD2C-4B4242A55212}" type="pres">
      <dgm:prSet presAssocID="{54A8387D-304A-4C1B-888A-E97F3FBC89D7}" presName="level3hierChild" presStyleCnt="0"/>
      <dgm:spPr/>
      <dgm:t>
        <a:bodyPr/>
        <a:lstStyle/>
        <a:p>
          <a:endParaRPr lang="en-CA"/>
        </a:p>
      </dgm:t>
    </dgm:pt>
    <dgm:pt modelId="{EABBEA3C-A1E5-4D43-B39B-0454E02B4109}" type="pres">
      <dgm:prSet presAssocID="{6F9C6CD3-6131-4A7D-BD69-F6E83C49823C}" presName="conn2-1" presStyleLbl="parChTrans1D2" presStyleIdx="1" presStyleCnt="3"/>
      <dgm:spPr/>
      <dgm:t>
        <a:bodyPr/>
        <a:lstStyle/>
        <a:p>
          <a:endParaRPr lang="en-CA"/>
        </a:p>
      </dgm:t>
    </dgm:pt>
    <dgm:pt modelId="{A298A1CD-7552-4EE7-8FA2-A9901BF71DF8}" type="pres">
      <dgm:prSet presAssocID="{6F9C6CD3-6131-4A7D-BD69-F6E83C49823C}" presName="connTx" presStyleLbl="parChTrans1D2" presStyleIdx="1" presStyleCnt="3"/>
      <dgm:spPr/>
      <dgm:t>
        <a:bodyPr/>
        <a:lstStyle/>
        <a:p>
          <a:endParaRPr lang="en-CA"/>
        </a:p>
      </dgm:t>
    </dgm:pt>
    <dgm:pt modelId="{CA914B10-7359-4176-9D2B-B8B9A47907F1}" type="pres">
      <dgm:prSet presAssocID="{71F7E7D6-86C1-49A4-BDD2-591167F3EA4F}" presName="root2" presStyleCnt="0"/>
      <dgm:spPr/>
      <dgm:t>
        <a:bodyPr/>
        <a:lstStyle/>
        <a:p>
          <a:endParaRPr lang="en-CA"/>
        </a:p>
      </dgm:t>
    </dgm:pt>
    <dgm:pt modelId="{6751F6B7-FD5B-43FD-956E-DC8E1028E828}" type="pres">
      <dgm:prSet presAssocID="{71F7E7D6-86C1-49A4-BDD2-591167F3EA4F}" presName="LevelTwoTextNode" presStyleLbl="node2" presStyleIdx="1" presStyleCnt="3">
        <dgm:presLayoutVars>
          <dgm:chPref val="3"/>
        </dgm:presLayoutVars>
      </dgm:prSet>
      <dgm:spPr/>
      <dgm:t>
        <a:bodyPr/>
        <a:lstStyle/>
        <a:p>
          <a:endParaRPr lang="en-CA"/>
        </a:p>
      </dgm:t>
    </dgm:pt>
    <dgm:pt modelId="{0E7A458E-3100-4676-AF9A-B2D955C0B61B}" type="pres">
      <dgm:prSet presAssocID="{71F7E7D6-86C1-49A4-BDD2-591167F3EA4F}" presName="level3hierChild" presStyleCnt="0"/>
      <dgm:spPr/>
      <dgm:t>
        <a:bodyPr/>
        <a:lstStyle/>
        <a:p>
          <a:endParaRPr lang="en-CA"/>
        </a:p>
      </dgm:t>
    </dgm:pt>
    <dgm:pt modelId="{194076CC-C22A-49AD-BA7C-BF3511DB931E}" type="pres">
      <dgm:prSet presAssocID="{92CBD4A7-E588-4147-9269-19997CCF0D8A}" presName="conn2-1" presStyleLbl="parChTrans1D2" presStyleIdx="2" presStyleCnt="3"/>
      <dgm:spPr/>
      <dgm:t>
        <a:bodyPr/>
        <a:lstStyle/>
        <a:p>
          <a:endParaRPr lang="en-CA"/>
        </a:p>
      </dgm:t>
    </dgm:pt>
    <dgm:pt modelId="{26A30D89-DABB-4DCF-8F7A-CDC270D19FE8}" type="pres">
      <dgm:prSet presAssocID="{92CBD4A7-E588-4147-9269-19997CCF0D8A}" presName="connTx" presStyleLbl="parChTrans1D2" presStyleIdx="2" presStyleCnt="3"/>
      <dgm:spPr/>
      <dgm:t>
        <a:bodyPr/>
        <a:lstStyle/>
        <a:p>
          <a:endParaRPr lang="en-CA"/>
        </a:p>
      </dgm:t>
    </dgm:pt>
    <dgm:pt modelId="{8AFD558D-C0C5-4AA4-869E-1D2AE1C274E1}" type="pres">
      <dgm:prSet presAssocID="{FB897C1B-870D-4FEA-AB5B-6B7C2E3508C3}" presName="root2" presStyleCnt="0"/>
      <dgm:spPr/>
      <dgm:t>
        <a:bodyPr/>
        <a:lstStyle/>
        <a:p>
          <a:endParaRPr lang="en-CA"/>
        </a:p>
      </dgm:t>
    </dgm:pt>
    <dgm:pt modelId="{E21ED401-6261-4F87-B556-D553109880A2}" type="pres">
      <dgm:prSet presAssocID="{FB897C1B-870D-4FEA-AB5B-6B7C2E3508C3}" presName="LevelTwoTextNode" presStyleLbl="node2" presStyleIdx="2" presStyleCnt="3">
        <dgm:presLayoutVars>
          <dgm:chPref val="3"/>
        </dgm:presLayoutVars>
      </dgm:prSet>
      <dgm:spPr/>
      <dgm:t>
        <a:bodyPr/>
        <a:lstStyle/>
        <a:p>
          <a:endParaRPr lang="en-CA"/>
        </a:p>
      </dgm:t>
    </dgm:pt>
    <dgm:pt modelId="{5AF7332F-42DF-44D3-992B-85342A37EB00}" type="pres">
      <dgm:prSet presAssocID="{FB897C1B-870D-4FEA-AB5B-6B7C2E3508C3}" presName="level3hierChild" presStyleCnt="0"/>
      <dgm:spPr/>
      <dgm:t>
        <a:bodyPr/>
        <a:lstStyle/>
        <a:p>
          <a:endParaRPr lang="en-CA"/>
        </a:p>
      </dgm:t>
    </dgm:pt>
  </dgm:ptLst>
  <dgm:cxnLst>
    <dgm:cxn modelId="{A67A92CD-6884-4DA2-AEB9-19E3DE4ED13C}" srcId="{D6F8A720-D2CF-46A6-8414-BBE3C3EB88D3}" destId="{63AE6FCE-122F-4121-9DE4-A667D28D018C}" srcOrd="0" destOrd="0" parTransId="{BA6B8709-03E8-4CE0-950D-93309A80E85D}" sibTransId="{E16E8435-9DDB-46BC-B187-870FC73B5F32}"/>
    <dgm:cxn modelId="{A6ECC670-AED3-4F49-8901-ED04AD9A0B4A}" type="presOf" srcId="{BA6B8709-03E8-4CE0-950D-93309A80E85D}" destId="{B6372365-2D1A-4860-A86D-574892891456}" srcOrd="0" destOrd="0" presId="urn:microsoft.com/office/officeart/2008/layout/HorizontalMultiLevelHierarchy"/>
    <dgm:cxn modelId="{71EE0C22-D692-4DCF-BA55-B236E2CCAD74}" type="presOf" srcId="{D1EDF35F-5D62-4A07-97C4-1AA17042B297}" destId="{E34119DF-CD97-4B09-8CAF-32C57475D722}" srcOrd="0" destOrd="0" presId="urn:microsoft.com/office/officeart/2008/layout/HorizontalMultiLevelHierarchy"/>
    <dgm:cxn modelId="{296486E6-621A-4717-91E3-53C8533326E6}" type="presOf" srcId="{F4CB2E6A-A670-4E19-B1DE-EDA1E9A07BD9}" destId="{A4CF7B2B-F435-464C-B034-6C7ACCDFAFA6}" srcOrd="1" destOrd="0" presId="urn:microsoft.com/office/officeart/2008/layout/HorizontalMultiLevelHierarchy"/>
    <dgm:cxn modelId="{CE36F324-8126-4847-9960-41C3D71E08A3}" srcId="{A1D7758D-6759-4B73-967C-9E99BACC0A30}" destId="{FB897C1B-870D-4FEA-AB5B-6B7C2E3508C3}" srcOrd="2" destOrd="0" parTransId="{92CBD4A7-E588-4147-9269-19997CCF0D8A}" sibTransId="{1E3ED125-D259-40AC-9EFC-16E12909DDCB}"/>
    <dgm:cxn modelId="{64C28306-6A97-456A-A714-ED345CB076FB}" type="presOf" srcId="{A1D7758D-6759-4B73-967C-9E99BACC0A30}" destId="{68C7D7C4-3266-4569-8288-5EDD7D31A86D}" srcOrd="0" destOrd="0" presId="urn:microsoft.com/office/officeart/2008/layout/HorizontalMultiLevelHierarchy"/>
    <dgm:cxn modelId="{DBB9CB78-C676-45DF-917A-E3639F3332EA}" type="presOf" srcId="{F4CB2E6A-A670-4E19-B1DE-EDA1E9A07BD9}" destId="{EA5EE97A-9C23-4F81-9C9F-D910527D0F5E}" srcOrd="0" destOrd="0" presId="urn:microsoft.com/office/officeart/2008/layout/HorizontalMultiLevelHierarchy"/>
    <dgm:cxn modelId="{66F410DA-5AE2-4BB1-A1CC-14E53E214E4D}" srcId="{D6F8A720-D2CF-46A6-8414-BBE3C3EB88D3}" destId="{54A8387D-304A-4C1B-888A-E97F3FBC89D7}" srcOrd="2" destOrd="0" parTransId="{F4CB2E6A-A670-4E19-B1DE-EDA1E9A07BD9}" sibTransId="{7A3201E9-DEDC-4683-AA49-0249A6BEE4AE}"/>
    <dgm:cxn modelId="{0CACAE8D-9B5F-47DF-B29B-020EA976E5EA}" srcId="{D6F8A720-D2CF-46A6-8414-BBE3C3EB88D3}" destId="{7FD15B6C-0799-4F32-9A72-910FBBAE99C4}" srcOrd="1" destOrd="0" parTransId="{F1807684-A86D-40FC-8223-BE2F35F98D7A}" sibTransId="{85274852-A65D-46A2-8901-BA9E6BDAF97B}"/>
    <dgm:cxn modelId="{D5850581-23F8-4E04-90D2-B52B08EDCE3C}" type="presOf" srcId="{FB897C1B-870D-4FEA-AB5B-6B7C2E3508C3}" destId="{E21ED401-6261-4F87-B556-D553109880A2}" srcOrd="0" destOrd="0" presId="urn:microsoft.com/office/officeart/2008/layout/HorizontalMultiLevelHierarchy"/>
    <dgm:cxn modelId="{E00E3B53-1CD8-4CF9-8309-61083BE3204D}" type="presOf" srcId="{92CBD4A7-E588-4147-9269-19997CCF0D8A}" destId="{26A30D89-DABB-4DCF-8F7A-CDC270D19FE8}" srcOrd="1" destOrd="0" presId="urn:microsoft.com/office/officeart/2008/layout/HorizontalMultiLevelHierarchy"/>
    <dgm:cxn modelId="{33DD959F-F18E-4044-AFC8-E53728F33293}" type="presOf" srcId="{154FA54B-735A-449F-BCD5-BFC7A5A1E593}" destId="{A8BC3734-20EB-432D-8A01-DFAFC7C1BCB3}" srcOrd="0" destOrd="0" presId="urn:microsoft.com/office/officeart/2008/layout/HorizontalMultiLevelHierarchy"/>
    <dgm:cxn modelId="{F0DD7C90-D0B4-4A01-9DBF-ECCD27B2CFDD}" srcId="{D1EDF35F-5D62-4A07-97C4-1AA17042B297}" destId="{A1D7758D-6759-4B73-967C-9E99BACC0A30}" srcOrd="0" destOrd="0" parTransId="{430FA27A-06A9-4667-A4F1-E415190F9921}" sibTransId="{C327D7CB-A2F9-4727-8D0B-531572BB84DA}"/>
    <dgm:cxn modelId="{AA1355F8-4A6C-44AE-A0B7-EAA1779B4769}" type="presOf" srcId="{F1807684-A86D-40FC-8223-BE2F35F98D7A}" destId="{BBC58849-806A-49CE-B52A-19E8EA5D3784}" srcOrd="0" destOrd="0" presId="urn:microsoft.com/office/officeart/2008/layout/HorizontalMultiLevelHierarchy"/>
    <dgm:cxn modelId="{9D451CB5-B193-4E81-A5E5-4B87C2302D0D}" srcId="{A1D7758D-6759-4B73-967C-9E99BACC0A30}" destId="{D6F8A720-D2CF-46A6-8414-BBE3C3EB88D3}" srcOrd="0" destOrd="0" parTransId="{154FA54B-735A-449F-BCD5-BFC7A5A1E593}" sibTransId="{524EB2F3-3966-41B3-B45D-991DF2660783}"/>
    <dgm:cxn modelId="{149ED606-F220-41FC-A379-6BD9894881F5}" type="presOf" srcId="{7FD15B6C-0799-4F32-9A72-910FBBAE99C4}" destId="{BD75D960-1E9E-4C6C-90AB-E96806907044}" srcOrd="0" destOrd="0" presId="urn:microsoft.com/office/officeart/2008/layout/HorizontalMultiLevelHierarchy"/>
    <dgm:cxn modelId="{7C66FCF8-72C1-4AFE-93B1-93C6F393FA5F}" type="presOf" srcId="{154FA54B-735A-449F-BCD5-BFC7A5A1E593}" destId="{ED64F7C0-78DD-498F-94CA-D601C3ADE71E}" srcOrd="1" destOrd="0" presId="urn:microsoft.com/office/officeart/2008/layout/HorizontalMultiLevelHierarchy"/>
    <dgm:cxn modelId="{8F073716-F9EF-405E-B00F-8E487396801B}" type="presOf" srcId="{6F9C6CD3-6131-4A7D-BD69-F6E83C49823C}" destId="{EABBEA3C-A1E5-4D43-B39B-0454E02B4109}" srcOrd="0" destOrd="0" presId="urn:microsoft.com/office/officeart/2008/layout/HorizontalMultiLevelHierarchy"/>
    <dgm:cxn modelId="{B578B247-8B03-4D86-8C5C-809F208FD7C7}" type="presOf" srcId="{63AE6FCE-122F-4121-9DE4-A667D28D018C}" destId="{40F396D7-4378-4132-87FB-48F22EF2C3B7}" srcOrd="0" destOrd="0" presId="urn:microsoft.com/office/officeart/2008/layout/HorizontalMultiLevelHierarchy"/>
    <dgm:cxn modelId="{4F116A5D-FC53-40A8-8209-448F6D9C5447}" type="presOf" srcId="{F1807684-A86D-40FC-8223-BE2F35F98D7A}" destId="{83D2F187-E014-4085-9B55-000A5C98A3B1}" srcOrd="1" destOrd="0" presId="urn:microsoft.com/office/officeart/2008/layout/HorizontalMultiLevelHierarchy"/>
    <dgm:cxn modelId="{7AFA33BC-99D3-401A-8D35-CEDFC4D42B12}" type="presOf" srcId="{54A8387D-304A-4C1B-888A-E97F3FBC89D7}" destId="{CD0D4260-00A8-4866-A3E0-60640BEACAA5}" srcOrd="0" destOrd="0" presId="urn:microsoft.com/office/officeart/2008/layout/HorizontalMultiLevelHierarchy"/>
    <dgm:cxn modelId="{30E5DB13-78CE-4F1F-BB5E-193296DEE2E5}" srcId="{A1D7758D-6759-4B73-967C-9E99BACC0A30}" destId="{71F7E7D6-86C1-49A4-BDD2-591167F3EA4F}" srcOrd="1" destOrd="0" parTransId="{6F9C6CD3-6131-4A7D-BD69-F6E83C49823C}" sibTransId="{CABAA941-62CF-4497-8AEB-EB8072CAFA8F}"/>
    <dgm:cxn modelId="{C258472A-A6AF-4791-BB38-8CD156ADDDDE}" type="presOf" srcId="{71F7E7D6-86C1-49A4-BDD2-591167F3EA4F}" destId="{6751F6B7-FD5B-43FD-956E-DC8E1028E828}" srcOrd="0" destOrd="0" presId="urn:microsoft.com/office/officeart/2008/layout/HorizontalMultiLevelHierarchy"/>
    <dgm:cxn modelId="{5C1D60A5-7C7D-4050-86B5-C1CD490ECB1C}" type="presOf" srcId="{D6F8A720-D2CF-46A6-8414-BBE3C3EB88D3}" destId="{EC75D844-99E9-46D9-9A5A-AB4B5EBFF6F6}" srcOrd="0" destOrd="0" presId="urn:microsoft.com/office/officeart/2008/layout/HorizontalMultiLevelHierarchy"/>
    <dgm:cxn modelId="{CCE81532-08A0-4468-A6AC-F8A51FDDBF22}" type="presOf" srcId="{6F9C6CD3-6131-4A7D-BD69-F6E83C49823C}" destId="{A298A1CD-7552-4EE7-8FA2-A9901BF71DF8}" srcOrd="1" destOrd="0" presId="urn:microsoft.com/office/officeart/2008/layout/HorizontalMultiLevelHierarchy"/>
    <dgm:cxn modelId="{2FEBCF12-22FD-4CDE-8933-8F9CBCEDF80E}" type="presOf" srcId="{BA6B8709-03E8-4CE0-950D-93309A80E85D}" destId="{42700F81-8175-4466-9DCE-6433C4BBEE99}" srcOrd="1" destOrd="0" presId="urn:microsoft.com/office/officeart/2008/layout/HorizontalMultiLevelHierarchy"/>
    <dgm:cxn modelId="{EB95FD22-D950-4FBA-9D1B-200D4A24BB74}" type="presOf" srcId="{92CBD4A7-E588-4147-9269-19997CCF0D8A}" destId="{194076CC-C22A-49AD-BA7C-BF3511DB931E}" srcOrd="0" destOrd="0" presId="urn:microsoft.com/office/officeart/2008/layout/HorizontalMultiLevelHierarchy"/>
    <dgm:cxn modelId="{3A24123B-C010-405F-B457-474E095D635C}" type="presParOf" srcId="{E34119DF-CD97-4B09-8CAF-32C57475D722}" destId="{551A4E9F-4206-47D9-BC35-CA76EDEE17B2}" srcOrd="0" destOrd="0" presId="urn:microsoft.com/office/officeart/2008/layout/HorizontalMultiLevelHierarchy"/>
    <dgm:cxn modelId="{5B21EC0E-AB09-4923-887D-2CA0B37AA133}" type="presParOf" srcId="{551A4E9F-4206-47D9-BC35-CA76EDEE17B2}" destId="{68C7D7C4-3266-4569-8288-5EDD7D31A86D}" srcOrd="0" destOrd="0" presId="urn:microsoft.com/office/officeart/2008/layout/HorizontalMultiLevelHierarchy"/>
    <dgm:cxn modelId="{8419F534-9A1B-4CD4-9D83-A4377C55761D}" type="presParOf" srcId="{551A4E9F-4206-47D9-BC35-CA76EDEE17B2}" destId="{C0EE0560-F3BB-4FA1-9FD2-F33F21314B7E}" srcOrd="1" destOrd="0" presId="urn:microsoft.com/office/officeart/2008/layout/HorizontalMultiLevelHierarchy"/>
    <dgm:cxn modelId="{24735D68-71A7-4E31-B4C8-1D847BC72D98}" type="presParOf" srcId="{C0EE0560-F3BB-4FA1-9FD2-F33F21314B7E}" destId="{A8BC3734-20EB-432D-8A01-DFAFC7C1BCB3}" srcOrd="0" destOrd="0" presId="urn:microsoft.com/office/officeart/2008/layout/HorizontalMultiLevelHierarchy"/>
    <dgm:cxn modelId="{16BC907E-9408-432C-803F-20F9BA9AB465}" type="presParOf" srcId="{A8BC3734-20EB-432D-8A01-DFAFC7C1BCB3}" destId="{ED64F7C0-78DD-498F-94CA-D601C3ADE71E}" srcOrd="0" destOrd="0" presId="urn:microsoft.com/office/officeart/2008/layout/HorizontalMultiLevelHierarchy"/>
    <dgm:cxn modelId="{89E67011-02DA-423B-AED5-5A894FDA03FF}" type="presParOf" srcId="{C0EE0560-F3BB-4FA1-9FD2-F33F21314B7E}" destId="{FCC1CB0F-3C79-4240-B943-1055E9D6BD21}" srcOrd="1" destOrd="0" presId="urn:microsoft.com/office/officeart/2008/layout/HorizontalMultiLevelHierarchy"/>
    <dgm:cxn modelId="{67A57AB1-A641-4901-B64C-7A51C5F0D89C}" type="presParOf" srcId="{FCC1CB0F-3C79-4240-B943-1055E9D6BD21}" destId="{EC75D844-99E9-46D9-9A5A-AB4B5EBFF6F6}" srcOrd="0" destOrd="0" presId="urn:microsoft.com/office/officeart/2008/layout/HorizontalMultiLevelHierarchy"/>
    <dgm:cxn modelId="{29A19B94-CFCC-4974-84ED-D7BB756FA614}" type="presParOf" srcId="{FCC1CB0F-3C79-4240-B943-1055E9D6BD21}" destId="{B002581B-444C-49B9-B751-6A8B94900107}" srcOrd="1" destOrd="0" presId="urn:microsoft.com/office/officeart/2008/layout/HorizontalMultiLevelHierarchy"/>
    <dgm:cxn modelId="{CD2A2065-99FB-4391-BBD9-DB435BC4F90C}" type="presParOf" srcId="{B002581B-444C-49B9-B751-6A8B94900107}" destId="{B6372365-2D1A-4860-A86D-574892891456}" srcOrd="0" destOrd="0" presId="urn:microsoft.com/office/officeart/2008/layout/HorizontalMultiLevelHierarchy"/>
    <dgm:cxn modelId="{26B4244E-EE48-4A85-A51A-93DF8F0EFFFD}" type="presParOf" srcId="{B6372365-2D1A-4860-A86D-574892891456}" destId="{42700F81-8175-4466-9DCE-6433C4BBEE99}" srcOrd="0" destOrd="0" presId="urn:microsoft.com/office/officeart/2008/layout/HorizontalMultiLevelHierarchy"/>
    <dgm:cxn modelId="{014AF776-E2E6-4955-9ECB-A4460BDDB797}" type="presParOf" srcId="{B002581B-444C-49B9-B751-6A8B94900107}" destId="{06972507-55B4-4106-839F-99642125E9AD}" srcOrd="1" destOrd="0" presId="urn:microsoft.com/office/officeart/2008/layout/HorizontalMultiLevelHierarchy"/>
    <dgm:cxn modelId="{18F265C0-0C90-4DE4-9ABE-EF54286DAF98}" type="presParOf" srcId="{06972507-55B4-4106-839F-99642125E9AD}" destId="{40F396D7-4378-4132-87FB-48F22EF2C3B7}" srcOrd="0" destOrd="0" presId="urn:microsoft.com/office/officeart/2008/layout/HorizontalMultiLevelHierarchy"/>
    <dgm:cxn modelId="{5C9B42C9-1C6D-4DC0-9876-0B427FFCBE10}" type="presParOf" srcId="{06972507-55B4-4106-839F-99642125E9AD}" destId="{E412F432-AA2C-417E-8B20-5C55A7FE3348}" srcOrd="1" destOrd="0" presId="urn:microsoft.com/office/officeart/2008/layout/HorizontalMultiLevelHierarchy"/>
    <dgm:cxn modelId="{A9E09CFA-DFB7-4AAC-A2EE-F7F75AB83C5B}" type="presParOf" srcId="{B002581B-444C-49B9-B751-6A8B94900107}" destId="{BBC58849-806A-49CE-B52A-19E8EA5D3784}" srcOrd="2" destOrd="0" presId="urn:microsoft.com/office/officeart/2008/layout/HorizontalMultiLevelHierarchy"/>
    <dgm:cxn modelId="{93010F31-2D22-4FCC-8F17-137015ABAAAB}" type="presParOf" srcId="{BBC58849-806A-49CE-B52A-19E8EA5D3784}" destId="{83D2F187-E014-4085-9B55-000A5C98A3B1}" srcOrd="0" destOrd="0" presId="urn:microsoft.com/office/officeart/2008/layout/HorizontalMultiLevelHierarchy"/>
    <dgm:cxn modelId="{71532165-9D1C-4EEA-92A0-7DC3A34DCD69}" type="presParOf" srcId="{B002581B-444C-49B9-B751-6A8B94900107}" destId="{F9E90DA5-CA53-4782-B6CC-0525380D2518}" srcOrd="3" destOrd="0" presId="urn:microsoft.com/office/officeart/2008/layout/HorizontalMultiLevelHierarchy"/>
    <dgm:cxn modelId="{374A1504-C7E9-43B6-928B-38102F361166}" type="presParOf" srcId="{F9E90DA5-CA53-4782-B6CC-0525380D2518}" destId="{BD75D960-1E9E-4C6C-90AB-E96806907044}" srcOrd="0" destOrd="0" presId="urn:microsoft.com/office/officeart/2008/layout/HorizontalMultiLevelHierarchy"/>
    <dgm:cxn modelId="{84FCB05D-3789-4395-9F3E-5AB6036F8233}" type="presParOf" srcId="{F9E90DA5-CA53-4782-B6CC-0525380D2518}" destId="{1681FDBF-FA40-452D-8EB4-9759DBE92C7A}" srcOrd="1" destOrd="0" presId="urn:microsoft.com/office/officeart/2008/layout/HorizontalMultiLevelHierarchy"/>
    <dgm:cxn modelId="{14498FB2-CE3C-4993-B5B4-AB19D8BD74B1}" type="presParOf" srcId="{B002581B-444C-49B9-B751-6A8B94900107}" destId="{EA5EE97A-9C23-4F81-9C9F-D910527D0F5E}" srcOrd="4" destOrd="0" presId="urn:microsoft.com/office/officeart/2008/layout/HorizontalMultiLevelHierarchy"/>
    <dgm:cxn modelId="{0EF0453E-CF5C-4AB6-9D19-0A8A0E476ABA}" type="presParOf" srcId="{EA5EE97A-9C23-4F81-9C9F-D910527D0F5E}" destId="{A4CF7B2B-F435-464C-B034-6C7ACCDFAFA6}" srcOrd="0" destOrd="0" presId="urn:microsoft.com/office/officeart/2008/layout/HorizontalMultiLevelHierarchy"/>
    <dgm:cxn modelId="{B29F5D5D-7CA0-4590-811D-2CDDD217119B}" type="presParOf" srcId="{B002581B-444C-49B9-B751-6A8B94900107}" destId="{14811139-C5AE-495A-9811-BB04D9728DD2}" srcOrd="5" destOrd="0" presId="urn:microsoft.com/office/officeart/2008/layout/HorizontalMultiLevelHierarchy"/>
    <dgm:cxn modelId="{1B6AFB8B-6EAB-41F0-868B-9CFE983D1678}" type="presParOf" srcId="{14811139-C5AE-495A-9811-BB04D9728DD2}" destId="{CD0D4260-00A8-4866-A3E0-60640BEACAA5}" srcOrd="0" destOrd="0" presId="urn:microsoft.com/office/officeart/2008/layout/HorizontalMultiLevelHierarchy"/>
    <dgm:cxn modelId="{ED7695C4-7119-40A2-A577-667B1F0609D5}" type="presParOf" srcId="{14811139-C5AE-495A-9811-BB04D9728DD2}" destId="{3BA36959-C0F6-4E8D-AD2C-4B4242A55212}" srcOrd="1" destOrd="0" presId="urn:microsoft.com/office/officeart/2008/layout/HorizontalMultiLevelHierarchy"/>
    <dgm:cxn modelId="{9752600B-0744-481D-8305-25A0DED1B9C9}" type="presParOf" srcId="{C0EE0560-F3BB-4FA1-9FD2-F33F21314B7E}" destId="{EABBEA3C-A1E5-4D43-B39B-0454E02B4109}" srcOrd="2" destOrd="0" presId="urn:microsoft.com/office/officeart/2008/layout/HorizontalMultiLevelHierarchy"/>
    <dgm:cxn modelId="{BF20CF01-03A3-4760-8F20-D5FD86947D2E}" type="presParOf" srcId="{EABBEA3C-A1E5-4D43-B39B-0454E02B4109}" destId="{A298A1CD-7552-4EE7-8FA2-A9901BF71DF8}" srcOrd="0" destOrd="0" presId="urn:microsoft.com/office/officeart/2008/layout/HorizontalMultiLevelHierarchy"/>
    <dgm:cxn modelId="{1F7EE700-2E99-4DDE-8748-378288B11B8F}" type="presParOf" srcId="{C0EE0560-F3BB-4FA1-9FD2-F33F21314B7E}" destId="{CA914B10-7359-4176-9D2B-B8B9A47907F1}" srcOrd="3" destOrd="0" presId="urn:microsoft.com/office/officeart/2008/layout/HorizontalMultiLevelHierarchy"/>
    <dgm:cxn modelId="{EB36AF2B-739F-42C5-A0D5-A93CD6C720AA}" type="presParOf" srcId="{CA914B10-7359-4176-9D2B-B8B9A47907F1}" destId="{6751F6B7-FD5B-43FD-956E-DC8E1028E828}" srcOrd="0" destOrd="0" presId="urn:microsoft.com/office/officeart/2008/layout/HorizontalMultiLevelHierarchy"/>
    <dgm:cxn modelId="{D106AC37-941E-4DBB-BCB9-1544783935C7}" type="presParOf" srcId="{CA914B10-7359-4176-9D2B-B8B9A47907F1}" destId="{0E7A458E-3100-4676-AF9A-B2D955C0B61B}" srcOrd="1" destOrd="0" presId="urn:microsoft.com/office/officeart/2008/layout/HorizontalMultiLevelHierarchy"/>
    <dgm:cxn modelId="{4E885B4E-13A7-4AE6-ACCD-486D321AFF62}" type="presParOf" srcId="{C0EE0560-F3BB-4FA1-9FD2-F33F21314B7E}" destId="{194076CC-C22A-49AD-BA7C-BF3511DB931E}" srcOrd="4" destOrd="0" presId="urn:microsoft.com/office/officeart/2008/layout/HorizontalMultiLevelHierarchy"/>
    <dgm:cxn modelId="{5DEE8F7C-BE57-4E30-BA4D-42BA5BEECC31}" type="presParOf" srcId="{194076CC-C22A-49AD-BA7C-BF3511DB931E}" destId="{26A30D89-DABB-4DCF-8F7A-CDC270D19FE8}" srcOrd="0" destOrd="0" presId="urn:microsoft.com/office/officeart/2008/layout/HorizontalMultiLevelHierarchy"/>
    <dgm:cxn modelId="{92C21A79-B627-4CB9-992C-84D4876230EB}" type="presParOf" srcId="{C0EE0560-F3BB-4FA1-9FD2-F33F21314B7E}" destId="{8AFD558D-C0C5-4AA4-869E-1D2AE1C274E1}" srcOrd="5" destOrd="0" presId="urn:microsoft.com/office/officeart/2008/layout/HorizontalMultiLevelHierarchy"/>
    <dgm:cxn modelId="{03508308-BFBD-4CC3-9CF4-FF67F63C4753}" type="presParOf" srcId="{8AFD558D-C0C5-4AA4-869E-1D2AE1C274E1}" destId="{E21ED401-6261-4F87-B556-D553109880A2}" srcOrd="0" destOrd="0" presId="urn:microsoft.com/office/officeart/2008/layout/HorizontalMultiLevelHierarchy"/>
    <dgm:cxn modelId="{B1A246D8-C716-4050-8C97-5F3E270C8C23}" type="presParOf" srcId="{8AFD558D-C0C5-4AA4-869E-1D2AE1C274E1}" destId="{5AF7332F-42DF-44D3-992B-85342A37EB0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076CC-C22A-49AD-BA7C-BF3511DB931E}">
      <dsp:nvSpPr>
        <dsp:cNvPr id="0" name=""/>
        <dsp:cNvSpPr/>
      </dsp:nvSpPr>
      <dsp:spPr>
        <a:xfrm>
          <a:off x="1848117" y="3416065"/>
          <a:ext cx="781138" cy="1757758"/>
        </a:xfrm>
        <a:custGeom>
          <a:avLst/>
          <a:gdLst/>
          <a:ahLst/>
          <a:cxnLst/>
          <a:rect l="0" t="0" r="0" b="0"/>
          <a:pathLst>
            <a:path>
              <a:moveTo>
                <a:pt x="0" y="0"/>
              </a:moveTo>
              <a:lnTo>
                <a:pt x="390569" y="0"/>
              </a:lnTo>
              <a:lnTo>
                <a:pt x="390569" y="1757758"/>
              </a:lnTo>
              <a:lnTo>
                <a:pt x="781138" y="1757758"/>
              </a:lnTo>
            </a:path>
          </a:pathLst>
        </a:custGeom>
        <a:noFill/>
        <a:ln w="19050" cap="rnd"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CA" sz="600" kern="1200"/>
        </a:p>
      </dsp:txBody>
      <dsp:txXfrm>
        <a:off x="2190599" y="4246857"/>
        <a:ext cx="96175" cy="96175"/>
      </dsp:txXfrm>
    </dsp:sp>
    <dsp:sp modelId="{EABBEA3C-A1E5-4D43-B39B-0454E02B4109}">
      <dsp:nvSpPr>
        <dsp:cNvPr id="0" name=""/>
        <dsp:cNvSpPr/>
      </dsp:nvSpPr>
      <dsp:spPr>
        <a:xfrm>
          <a:off x="1848117" y="3416065"/>
          <a:ext cx="781138" cy="237039"/>
        </a:xfrm>
        <a:custGeom>
          <a:avLst/>
          <a:gdLst/>
          <a:ahLst/>
          <a:cxnLst/>
          <a:rect l="0" t="0" r="0" b="0"/>
          <a:pathLst>
            <a:path>
              <a:moveTo>
                <a:pt x="0" y="0"/>
              </a:moveTo>
              <a:lnTo>
                <a:pt x="390569" y="0"/>
              </a:lnTo>
              <a:lnTo>
                <a:pt x="390569" y="237039"/>
              </a:lnTo>
              <a:lnTo>
                <a:pt x="781138" y="237039"/>
              </a:lnTo>
            </a:path>
          </a:pathLst>
        </a:custGeom>
        <a:noFill/>
        <a:ln w="19050" cap="rnd"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2218279" y="3514178"/>
        <a:ext cx="40815" cy="40815"/>
      </dsp:txXfrm>
    </dsp:sp>
    <dsp:sp modelId="{EA5EE97A-9C23-4F81-9C9F-D910527D0F5E}">
      <dsp:nvSpPr>
        <dsp:cNvPr id="0" name=""/>
        <dsp:cNvSpPr/>
      </dsp:nvSpPr>
      <dsp:spPr>
        <a:xfrm>
          <a:off x="6619620" y="2132387"/>
          <a:ext cx="814992" cy="1774714"/>
        </a:xfrm>
        <a:custGeom>
          <a:avLst/>
          <a:gdLst/>
          <a:ahLst/>
          <a:cxnLst/>
          <a:rect l="0" t="0" r="0" b="0"/>
          <a:pathLst>
            <a:path>
              <a:moveTo>
                <a:pt x="0" y="0"/>
              </a:moveTo>
              <a:lnTo>
                <a:pt x="407496" y="0"/>
              </a:lnTo>
              <a:lnTo>
                <a:pt x="407496" y="1774714"/>
              </a:lnTo>
              <a:lnTo>
                <a:pt x="814992" y="1774714"/>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CA" sz="600" kern="1200"/>
        </a:p>
      </dsp:txBody>
      <dsp:txXfrm>
        <a:off x="6978294" y="2970922"/>
        <a:ext cx="97645" cy="97645"/>
      </dsp:txXfrm>
    </dsp:sp>
    <dsp:sp modelId="{BBC58849-806A-49CE-B52A-19E8EA5D3784}">
      <dsp:nvSpPr>
        <dsp:cNvPr id="0" name=""/>
        <dsp:cNvSpPr/>
      </dsp:nvSpPr>
      <dsp:spPr>
        <a:xfrm>
          <a:off x="6619620" y="2132387"/>
          <a:ext cx="798072" cy="270931"/>
        </a:xfrm>
        <a:custGeom>
          <a:avLst/>
          <a:gdLst/>
          <a:ahLst/>
          <a:cxnLst/>
          <a:rect l="0" t="0" r="0" b="0"/>
          <a:pathLst>
            <a:path>
              <a:moveTo>
                <a:pt x="0" y="0"/>
              </a:moveTo>
              <a:lnTo>
                <a:pt x="399036" y="0"/>
              </a:lnTo>
              <a:lnTo>
                <a:pt x="399036" y="270931"/>
              </a:lnTo>
              <a:lnTo>
                <a:pt x="798072" y="270931"/>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6997587" y="2246783"/>
        <a:ext cx="42140" cy="42140"/>
      </dsp:txXfrm>
    </dsp:sp>
    <dsp:sp modelId="{B6372365-2D1A-4860-A86D-574892891456}">
      <dsp:nvSpPr>
        <dsp:cNvPr id="0" name=""/>
        <dsp:cNvSpPr/>
      </dsp:nvSpPr>
      <dsp:spPr>
        <a:xfrm>
          <a:off x="6619620" y="916469"/>
          <a:ext cx="814992" cy="1215917"/>
        </a:xfrm>
        <a:custGeom>
          <a:avLst/>
          <a:gdLst/>
          <a:ahLst/>
          <a:cxnLst/>
          <a:rect l="0" t="0" r="0" b="0"/>
          <a:pathLst>
            <a:path>
              <a:moveTo>
                <a:pt x="0" y="1215917"/>
              </a:moveTo>
              <a:lnTo>
                <a:pt x="407496" y="1215917"/>
              </a:lnTo>
              <a:lnTo>
                <a:pt x="407496" y="0"/>
              </a:lnTo>
              <a:lnTo>
                <a:pt x="814992" y="0"/>
              </a:lnTo>
            </a:path>
          </a:pathLst>
        </a:custGeom>
        <a:noFill/>
        <a:ln w="19050" cap="rnd" cmpd="sng" algn="ctr">
          <a:solidFill>
            <a:schemeClr val="accent5">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6990522" y="1487834"/>
        <a:ext cx="73189" cy="73189"/>
      </dsp:txXfrm>
    </dsp:sp>
    <dsp:sp modelId="{A8BC3734-20EB-432D-8A01-DFAFC7C1BCB3}">
      <dsp:nvSpPr>
        <dsp:cNvPr id="0" name=""/>
        <dsp:cNvSpPr/>
      </dsp:nvSpPr>
      <dsp:spPr>
        <a:xfrm>
          <a:off x="1848117" y="2132387"/>
          <a:ext cx="781138" cy="1283678"/>
        </a:xfrm>
        <a:custGeom>
          <a:avLst/>
          <a:gdLst/>
          <a:ahLst/>
          <a:cxnLst/>
          <a:rect l="0" t="0" r="0" b="0"/>
          <a:pathLst>
            <a:path>
              <a:moveTo>
                <a:pt x="0" y="1283678"/>
              </a:moveTo>
              <a:lnTo>
                <a:pt x="390569" y="1283678"/>
              </a:lnTo>
              <a:lnTo>
                <a:pt x="390569" y="0"/>
              </a:lnTo>
              <a:lnTo>
                <a:pt x="781138" y="0"/>
              </a:lnTo>
            </a:path>
          </a:pathLst>
        </a:custGeom>
        <a:noFill/>
        <a:ln w="19050" cap="rnd" cmpd="sng" algn="ctr">
          <a:solidFill>
            <a:schemeClr val="accent5">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a:p>
      </dsp:txBody>
      <dsp:txXfrm>
        <a:off x="2201120" y="2736660"/>
        <a:ext cx="75133" cy="75133"/>
      </dsp:txXfrm>
    </dsp:sp>
    <dsp:sp modelId="{68C7D7C4-3266-4569-8288-5EDD7D31A86D}">
      <dsp:nvSpPr>
        <dsp:cNvPr id="0" name=""/>
        <dsp:cNvSpPr/>
      </dsp:nvSpPr>
      <dsp:spPr>
        <a:xfrm rot="16200000">
          <a:off x="-1961681" y="2807778"/>
          <a:ext cx="6403024" cy="121657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CA" sz="4100" kern="1200" dirty="0" smtClean="0"/>
            <a:t>Indigenous Peoples in Canada</a:t>
          </a:r>
          <a:endParaRPr lang="en-CA" sz="4100" kern="1200" dirty="0"/>
        </a:p>
      </dsp:txBody>
      <dsp:txXfrm>
        <a:off x="-1961681" y="2807778"/>
        <a:ext cx="6403024" cy="1216574"/>
      </dsp:txXfrm>
    </dsp:sp>
    <dsp:sp modelId="{EC75D844-99E9-46D9-9A5A-AB4B5EBFF6F6}">
      <dsp:nvSpPr>
        <dsp:cNvPr id="0" name=""/>
        <dsp:cNvSpPr/>
      </dsp:nvSpPr>
      <dsp:spPr>
        <a:xfrm>
          <a:off x="2629256" y="1524100"/>
          <a:ext cx="3990364" cy="121657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CA" sz="4100" kern="1200" dirty="0" smtClean="0"/>
            <a:t>First Nations</a:t>
          </a:r>
          <a:endParaRPr lang="en-CA" sz="4100" kern="1200" dirty="0"/>
        </a:p>
      </dsp:txBody>
      <dsp:txXfrm>
        <a:off x="2629256" y="1524100"/>
        <a:ext cx="3990364" cy="1216574"/>
      </dsp:txXfrm>
    </dsp:sp>
    <dsp:sp modelId="{40F396D7-4378-4132-87FB-48F22EF2C3B7}">
      <dsp:nvSpPr>
        <dsp:cNvPr id="0" name=""/>
        <dsp:cNvSpPr/>
      </dsp:nvSpPr>
      <dsp:spPr>
        <a:xfrm>
          <a:off x="7434612" y="308182"/>
          <a:ext cx="3990364" cy="121657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CA" sz="2800" kern="1200" smtClean="0"/>
            <a:t>Anishinaabe</a:t>
          </a:r>
        </a:p>
        <a:p>
          <a:pPr lvl="0" algn="ctr" defTabSz="1244600">
            <a:lnSpc>
              <a:spcPct val="90000"/>
            </a:lnSpc>
            <a:spcBef>
              <a:spcPct val="0"/>
            </a:spcBef>
            <a:spcAft>
              <a:spcPct val="35000"/>
            </a:spcAft>
          </a:pPr>
          <a:r>
            <a:rPr lang="en-CA" sz="1800" b="0" i="1" u="none" kern="1200" smtClean="0"/>
            <a:t>Odawa, Ojibwe, Potawatomi, Oji-Cree, Mississaugas, Chippewa, and Algonquin peoples</a:t>
          </a:r>
          <a:endParaRPr lang="en-CA" sz="1800" b="0" i="1" u="none" kern="1200" dirty="0"/>
        </a:p>
      </dsp:txBody>
      <dsp:txXfrm>
        <a:off x="7434612" y="308182"/>
        <a:ext cx="3990364" cy="1216574"/>
      </dsp:txXfrm>
    </dsp:sp>
    <dsp:sp modelId="{BD75D960-1E9E-4C6C-90AB-E96806907044}">
      <dsp:nvSpPr>
        <dsp:cNvPr id="0" name=""/>
        <dsp:cNvSpPr/>
      </dsp:nvSpPr>
      <dsp:spPr>
        <a:xfrm>
          <a:off x="7417693" y="1795031"/>
          <a:ext cx="3990364" cy="121657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CA" sz="3400" kern="1200" dirty="0" smtClean="0"/>
            <a:t>Haudenosaunee </a:t>
          </a:r>
        </a:p>
        <a:p>
          <a:pPr lvl="0" algn="ctr" defTabSz="1511300">
            <a:lnSpc>
              <a:spcPct val="90000"/>
            </a:lnSpc>
            <a:spcBef>
              <a:spcPct val="0"/>
            </a:spcBef>
            <a:spcAft>
              <a:spcPct val="35000"/>
            </a:spcAft>
          </a:pPr>
          <a:r>
            <a:rPr lang="en-CA" sz="1800" b="0" i="1" kern="1200" dirty="0" smtClean="0"/>
            <a:t>Seneca, Cayuga, Oneida, Onondaga, Mohawk, and Tuscarora </a:t>
          </a:r>
          <a:endParaRPr lang="en-CA" sz="1800" i="1" kern="1200" dirty="0" smtClean="0"/>
        </a:p>
      </dsp:txBody>
      <dsp:txXfrm>
        <a:off x="7417693" y="1795031"/>
        <a:ext cx="3990364" cy="1216574"/>
      </dsp:txXfrm>
    </dsp:sp>
    <dsp:sp modelId="{CD0D4260-00A8-4866-A3E0-60640BEACAA5}">
      <dsp:nvSpPr>
        <dsp:cNvPr id="0" name=""/>
        <dsp:cNvSpPr/>
      </dsp:nvSpPr>
      <dsp:spPr>
        <a:xfrm>
          <a:off x="7434612" y="3298814"/>
          <a:ext cx="3990364" cy="121657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CA" sz="3400" i="0" kern="1200" dirty="0" smtClean="0"/>
            <a:t>Neutral People</a:t>
          </a:r>
        </a:p>
      </dsp:txBody>
      <dsp:txXfrm>
        <a:off x="7434612" y="3298814"/>
        <a:ext cx="3990364" cy="1216574"/>
      </dsp:txXfrm>
    </dsp:sp>
    <dsp:sp modelId="{6751F6B7-FD5B-43FD-956E-DC8E1028E828}">
      <dsp:nvSpPr>
        <dsp:cNvPr id="0" name=""/>
        <dsp:cNvSpPr/>
      </dsp:nvSpPr>
      <dsp:spPr>
        <a:xfrm>
          <a:off x="2629256" y="3044818"/>
          <a:ext cx="3990364" cy="121657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CA" sz="4100" kern="1200" dirty="0" smtClean="0"/>
            <a:t>Inuit</a:t>
          </a:r>
          <a:endParaRPr lang="en-CA" sz="4100" kern="1200" dirty="0"/>
        </a:p>
      </dsp:txBody>
      <dsp:txXfrm>
        <a:off x="2629256" y="3044818"/>
        <a:ext cx="3990364" cy="1216574"/>
      </dsp:txXfrm>
    </dsp:sp>
    <dsp:sp modelId="{E21ED401-6261-4F87-B556-D553109880A2}">
      <dsp:nvSpPr>
        <dsp:cNvPr id="0" name=""/>
        <dsp:cNvSpPr/>
      </dsp:nvSpPr>
      <dsp:spPr>
        <a:xfrm>
          <a:off x="2629256" y="4565536"/>
          <a:ext cx="3990364" cy="121657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CA" sz="4100" kern="1200" dirty="0" smtClean="0"/>
            <a:t>Métis</a:t>
          </a:r>
          <a:endParaRPr lang="en-CA" sz="4100" kern="1200" dirty="0"/>
        </a:p>
      </dsp:txBody>
      <dsp:txXfrm>
        <a:off x="2629256" y="4565536"/>
        <a:ext cx="3990364" cy="12165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AC8A8-B690-4345-8DFE-DA95D233B7A1}" type="datetimeFigureOut">
              <a:rPr lang="en-CA" smtClean="0"/>
              <a:t>2018-09-18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48129-8AC0-41C7-A395-F95B9113992F}" type="slidenum">
              <a:rPr lang="en-CA" smtClean="0"/>
              <a:t>‹#›</a:t>
            </a:fld>
            <a:endParaRPr lang="en-CA"/>
          </a:p>
        </p:txBody>
      </p:sp>
    </p:spTree>
    <p:extLst>
      <p:ext uri="{BB962C8B-B14F-4D97-AF65-F5344CB8AC3E}">
        <p14:creationId xmlns:p14="http://schemas.microsoft.com/office/powerpoint/2010/main" val="55878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You all have</a:t>
            </a:r>
            <a:r>
              <a:rPr lang="en-CA" baseline="0" dirty="0" smtClean="0"/>
              <a:t> a reason for being here, you all are here for a reason. </a:t>
            </a:r>
          </a:p>
          <a:p>
            <a:endParaRPr lang="en-CA" baseline="0" dirty="0" smtClean="0"/>
          </a:p>
          <a:p>
            <a:r>
              <a:rPr lang="en-CA" baseline="0" dirty="0" smtClean="0"/>
              <a:t>If at the end, you still have questions or gaps in your knowledge, please let me know!</a:t>
            </a:r>
          </a:p>
          <a:p>
            <a:endParaRPr lang="en-CA" baseline="0" dirty="0" smtClean="0"/>
          </a:p>
          <a:p>
            <a:r>
              <a:rPr lang="en-CA" baseline="0" dirty="0" smtClean="0"/>
              <a:t>We’re all coming from different places of knowledge, and that’s ok!</a:t>
            </a:r>
          </a:p>
          <a:p>
            <a:endParaRPr lang="en-CA" dirty="0"/>
          </a:p>
        </p:txBody>
      </p:sp>
      <p:sp>
        <p:nvSpPr>
          <p:cNvPr id="4" name="Slide Number Placeholder 3"/>
          <p:cNvSpPr>
            <a:spLocks noGrp="1"/>
          </p:cNvSpPr>
          <p:nvPr>
            <p:ph type="sldNum" sz="quarter" idx="10"/>
          </p:nvPr>
        </p:nvSpPr>
        <p:spPr/>
        <p:txBody>
          <a:bodyPr/>
          <a:lstStyle/>
          <a:p>
            <a:fld id="{544C9C9B-E969-4A12-A5D2-72F2DD1DA9E6}" type="slidenum">
              <a:rPr lang="en-CA" smtClean="0"/>
              <a:t>3</a:t>
            </a:fld>
            <a:endParaRPr lang="en-CA"/>
          </a:p>
        </p:txBody>
      </p:sp>
    </p:spTree>
    <p:extLst>
      <p:ext uri="{BB962C8B-B14F-4D97-AF65-F5344CB8AC3E}">
        <p14:creationId xmlns:p14="http://schemas.microsoft.com/office/powerpoint/2010/main" val="2978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Indigenous people </a:t>
            </a:r>
            <a:r>
              <a:rPr lang="en-CA" b="1" i="1" u="sng" dirty="0" smtClean="0"/>
              <a:t>IN </a:t>
            </a:r>
            <a:r>
              <a:rPr lang="en-CA" b="0" i="0" u="none" dirty="0" smtClean="0"/>
              <a:t>Canada, not </a:t>
            </a:r>
            <a:r>
              <a:rPr lang="en-CA" b="1" i="1" u="sng" dirty="0" smtClean="0"/>
              <a:t>OF</a:t>
            </a:r>
            <a:r>
              <a:rPr lang="en-CA" b="0" i="0" u="none" dirty="0" smtClean="0"/>
              <a:t> Canada</a:t>
            </a:r>
          </a:p>
          <a:p>
            <a:pPr marL="171450" indent="-171450">
              <a:buFont typeface="Arial" panose="020B0604020202020204" pitchFamily="34" charset="0"/>
              <a:buChar char="•"/>
            </a:pPr>
            <a:r>
              <a:rPr lang="en-CA" b="0" i="0" u="none" dirty="0" smtClean="0"/>
              <a:t>Not</a:t>
            </a:r>
            <a:r>
              <a:rPr lang="en-CA" b="0" i="0" u="none" baseline="0" dirty="0" smtClean="0"/>
              <a:t> Aboriginal (negative connotation)</a:t>
            </a:r>
          </a:p>
          <a:p>
            <a:pPr marL="171450" indent="-171450">
              <a:buFont typeface="Arial" panose="020B0604020202020204" pitchFamily="34" charset="0"/>
              <a:buChar char="•"/>
            </a:pPr>
            <a:r>
              <a:rPr lang="en-CA" b="0" i="0" u="none" baseline="0" dirty="0" smtClean="0"/>
              <a:t>Not Indian (historically inaccurate and disrespectful). Some Indigenous people call themselves that as a way of taking back the term, but it is never appropriate for non-indigenous people to use the term when referring to people not from India.</a:t>
            </a:r>
          </a:p>
          <a:p>
            <a:pPr marL="171450" indent="-171450">
              <a:buFont typeface="Arial" panose="020B0604020202020204" pitchFamily="34" charset="0"/>
              <a:buChar char="•"/>
            </a:pPr>
            <a:endParaRPr lang="en-CA" b="0" i="0" u="none" dirty="0"/>
          </a:p>
        </p:txBody>
      </p:sp>
      <p:sp>
        <p:nvSpPr>
          <p:cNvPr id="4" name="Slide Number Placeholder 3"/>
          <p:cNvSpPr>
            <a:spLocks noGrp="1"/>
          </p:cNvSpPr>
          <p:nvPr>
            <p:ph type="sldNum" sz="quarter" idx="10"/>
          </p:nvPr>
        </p:nvSpPr>
        <p:spPr/>
        <p:txBody>
          <a:bodyPr/>
          <a:lstStyle/>
          <a:p>
            <a:fld id="{544C9C9B-E969-4A12-A5D2-72F2DD1DA9E6}" type="slidenum">
              <a:rPr lang="en-CA" smtClean="0"/>
              <a:t>10</a:t>
            </a:fld>
            <a:endParaRPr lang="en-CA"/>
          </a:p>
        </p:txBody>
      </p:sp>
    </p:spTree>
    <p:extLst>
      <p:ext uri="{BB962C8B-B14F-4D97-AF65-F5344CB8AC3E}">
        <p14:creationId xmlns:p14="http://schemas.microsoft.com/office/powerpoint/2010/main" val="206013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76049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C6C12-2153-4A87-B48B-44859E7D446E}" type="datetimeFigureOut">
              <a:rPr lang="en-CA" smtClean="0"/>
              <a:t>2018-09-18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172160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266023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7138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1642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1665301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4186533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158264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229933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33945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370679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EC6C12-2153-4A87-B48B-44859E7D446E}" type="datetimeFigureOut">
              <a:rPr lang="en-CA" smtClean="0"/>
              <a:t>2018-09-18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192236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EC6C12-2153-4A87-B48B-44859E7D446E}" type="datetimeFigureOut">
              <a:rPr lang="en-CA" smtClean="0"/>
              <a:t>2018-09-18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96246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96013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342351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2EC6C12-2153-4A87-B48B-44859E7D446E}" type="datetimeFigureOut">
              <a:rPr lang="en-CA" smtClean="0"/>
              <a:t>2018-09-18</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322892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C6C12-2153-4A87-B48B-44859E7D446E}" type="datetimeFigureOut">
              <a:rPr lang="en-CA" smtClean="0"/>
              <a:t>2018-09-18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28205B0-CFD5-4C38-9E64-4E7CB908A026}" type="slidenum">
              <a:rPr lang="en-CA" smtClean="0"/>
              <a:t>‹#›</a:t>
            </a:fld>
            <a:endParaRPr lang="en-CA"/>
          </a:p>
        </p:txBody>
      </p:sp>
    </p:spTree>
    <p:extLst>
      <p:ext uri="{BB962C8B-B14F-4D97-AF65-F5344CB8AC3E}">
        <p14:creationId xmlns:p14="http://schemas.microsoft.com/office/powerpoint/2010/main" val="250353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EC6C12-2153-4A87-B48B-44859E7D446E}" type="datetimeFigureOut">
              <a:rPr lang="en-CA" smtClean="0"/>
              <a:t>2018-09-18</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28205B0-CFD5-4C38-9E64-4E7CB908A026}" type="slidenum">
              <a:rPr lang="en-CA" smtClean="0"/>
              <a:t>‹#›</a:t>
            </a:fld>
            <a:endParaRPr lang="en-CA"/>
          </a:p>
        </p:txBody>
      </p:sp>
    </p:spTree>
    <p:extLst>
      <p:ext uri="{BB962C8B-B14F-4D97-AF65-F5344CB8AC3E}">
        <p14:creationId xmlns:p14="http://schemas.microsoft.com/office/powerpoint/2010/main" val="40012393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adlet.com/nicole_kazemzadeh/Mu202"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bc.ca/news/indigenous" TargetMode="External"/><Relationship Id="rId2" Type="http://schemas.openxmlformats.org/officeDocument/2006/relationships/hyperlink" Target="http://www.cbc.ca/radio/findingcle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hyperlink" Target="https://nac-cna.ca/en/musicalive/resource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nac-cna.ca/en/musicalive/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adlet.com/nicole_kazemzadeh/Mu20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rc.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eopleforeducation.ca/indigenous-education/findings-from-the-truth-and-reconciliation-commiss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Incorporating Indigenous Perspectives into the </a:t>
            </a:r>
            <a:br>
              <a:rPr lang="en-CA" dirty="0" smtClean="0"/>
            </a:br>
            <a:r>
              <a:rPr lang="en-CA" dirty="0" smtClean="0"/>
              <a:t>Music Classroom</a:t>
            </a:r>
            <a:endParaRPr lang="en-CA" dirty="0"/>
          </a:p>
        </p:txBody>
      </p:sp>
      <p:sp>
        <p:nvSpPr>
          <p:cNvPr id="3" name="Subtitle 2"/>
          <p:cNvSpPr>
            <a:spLocks noGrp="1"/>
          </p:cNvSpPr>
          <p:nvPr>
            <p:ph type="subTitle" idx="1"/>
          </p:nvPr>
        </p:nvSpPr>
        <p:spPr/>
        <p:txBody>
          <a:bodyPr>
            <a:noAutofit/>
          </a:bodyPr>
          <a:lstStyle/>
          <a:p>
            <a:r>
              <a:rPr lang="en-CA" sz="2400" dirty="0" smtClean="0"/>
              <a:t>MU202, Fall 2018</a:t>
            </a:r>
          </a:p>
          <a:p>
            <a:r>
              <a:rPr lang="en-CA" sz="2400" b="1" dirty="0" smtClean="0"/>
              <a:t>Niki Kazemzadeh</a:t>
            </a:r>
          </a:p>
          <a:p>
            <a:r>
              <a:rPr lang="en-CA" sz="2400" i="1" dirty="0" smtClean="0"/>
              <a:t>kaze6850@mylaurier.ca</a:t>
            </a:r>
            <a:endParaRPr lang="en-CA" sz="2400" i="1" dirty="0"/>
          </a:p>
        </p:txBody>
      </p:sp>
    </p:spTree>
    <p:extLst>
      <p:ext uri="{BB962C8B-B14F-4D97-AF65-F5344CB8AC3E}">
        <p14:creationId xmlns:p14="http://schemas.microsoft.com/office/powerpoint/2010/main" val="959349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69333" y="0"/>
          <a:ext cx="1202266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8393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p>
            <a:pPr algn="ctr"/>
            <a:r>
              <a:rPr lang="en-CA" sz="6600" b="1" dirty="0" smtClean="0">
                <a:latin typeface="Baskerville Old Face" panose="02020602080505020303" pitchFamily="18" charset="0"/>
              </a:rPr>
              <a:t>Other questions?</a:t>
            </a:r>
            <a:endParaRPr lang="en-CA" sz="6600" b="1" dirty="0">
              <a:latin typeface="Baskerville Old Face" panose="02020602080505020303" pitchFamily="18" charset="0"/>
            </a:endParaRPr>
          </a:p>
        </p:txBody>
      </p:sp>
    </p:spTree>
    <p:extLst>
      <p:ext uri="{BB962C8B-B14F-4D97-AF65-F5344CB8AC3E}">
        <p14:creationId xmlns:p14="http://schemas.microsoft.com/office/powerpoint/2010/main" val="1470695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5400" b="1" dirty="0" smtClean="0"/>
              <a:t>Reflection</a:t>
            </a:r>
            <a:endParaRPr lang="en-CA" sz="5400" b="1" dirty="0"/>
          </a:p>
        </p:txBody>
      </p:sp>
      <p:sp>
        <p:nvSpPr>
          <p:cNvPr id="3" name="Content Placeholder 2"/>
          <p:cNvSpPr>
            <a:spLocks noGrp="1"/>
          </p:cNvSpPr>
          <p:nvPr>
            <p:ph idx="1"/>
          </p:nvPr>
        </p:nvSpPr>
        <p:spPr>
          <a:xfrm>
            <a:off x="373488" y="1538997"/>
            <a:ext cx="8242478" cy="5042107"/>
          </a:xfrm>
        </p:spPr>
        <p:txBody>
          <a:bodyPr>
            <a:normAutofit fontScale="92500"/>
          </a:bodyPr>
          <a:lstStyle/>
          <a:p>
            <a:r>
              <a:rPr lang="en-CA" sz="2800" dirty="0" smtClean="0"/>
              <a:t>Where are you on your learning journey?</a:t>
            </a:r>
          </a:p>
          <a:p>
            <a:r>
              <a:rPr lang="en-CA" sz="2800" dirty="0" smtClean="0"/>
              <a:t>What questions do you still have?</a:t>
            </a:r>
          </a:p>
          <a:p>
            <a:r>
              <a:rPr lang="en-CA" sz="2800" dirty="0" smtClean="0"/>
              <a:t>What gaps in your knowledge do you have?</a:t>
            </a:r>
          </a:p>
          <a:p>
            <a:r>
              <a:rPr lang="en-CA" sz="2800" dirty="0" smtClean="0"/>
              <a:t>What obstacles do you foresee?</a:t>
            </a:r>
          </a:p>
          <a:p>
            <a:r>
              <a:rPr lang="en-CA" sz="2800" dirty="0" smtClean="0"/>
              <a:t>What benefits do you imagine when you incorporate an Indigenous perspective into your classroom?</a:t>
            </a:r>
          </a:p>
          <a:p>
            <a:r>
              <a:rPr lang="en-CA" sz="2800" dirty="0" smtClean="0"/>
              <a:t>What is one thing you are going to take away from today that you didn’t already know?</a:t>
            </a:r>
          </a:p>
          <a:p>
            <a:r>
              <a:rPr lang="en-CA" sz="2800" dirty="0" smtClean="0"/>
              <a:t>What do you hope to gain from next class?</a:t>
            </a:r>
            <a:endParaRPr lang="en-CA"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235" y="1538997"/>
            <a:ext cx="3005055" cy="3906572"/>
          </a:xfrm>
          <a:prstGeom prst="rect">
            <a:avLst/>
          </a:prstGeom>
        </p:spPr>
      </p:pic>
      <p:sp>
        <p:nvSpPr>
          <p:cNvPr id="5" name="TextBox 4"/>
          <p:cNvSpPr txBox="1"/>
          <p:nvPr/>
        </p:nvSpPr>
        <p:spPr>
          <a:xfrm>
            <a:off x="8813460" y="5445569"/>
            <a:ext cx="2910604" cy="646331"/>
          </a:xfrm>
          <a:prstGeom prst="rect">
            <a:avLst/>
          </a:prstGeom>
          <a:noFill/>
        </p:spPr>
        <p:txBody>
          <a:bodyPr wrap="square" rtlCol="0">
            <a:spAutoFit/>
          </a:bodyPr>
          <a:lstStyle/>
          <a:p>
            <a:r>
              <a:rPr lang="en-CA" dirty="0">
                <a:hlinkClick r:id="rId3"/>
              </a:rPr>
              <a:t>https://</a:t>
            </a:r>
            <a:r>
              <a:rPr lang="en-CA" dirty="0" smtClean="0">
                <a:hlinkClick r:id="rId3"/>
              </a:rPr>
              <a:t>padlet.com/nicole_kazemzadeh/Mu202</a:t>
            </a:r>
            <a:r>
              <a:rPr lang="en-CA" dirty="0" smtClean="0"/>
              <a:t> </a:t>
            </a:r>
            <a:endParaRPr lang="en-CA" dirty="0"/>
          </a:p>
        </p:txBody>
      </p:sp>
    </p:spTree>
    <p:extLst>
      <p:ext uri="{BB962C8B-B14F-4D97-AF65-F5344CB8AC3E}">
        <p14:creationId xmlns:p14="http://schemas.microsoft.com/office/powerpoint/2010/main" val="370449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288" y="304800"/>
            <a:ext cx="10353762" cy="970450"/>
          </a:xfrm>
        </p:spPr>
        <p:txBody>
          <a:bodyPr>
            <a:normAutofit/>
          </a:bodyPr>
          <a:lstStyle/>
          <a:p>
            <a:r>
              <a:rPr lang="en-CA" sz="4800" b="1" u="sng" dirty="0" smtClean="0"/>
              <a:t>Key Points</a:t>
            </a:r>
            <a:endParaRPr lang="en-CA" sz="4800" b="1" u="sng" dirty="0"/>
          </a:p>
        </p:txBody>
      </p:sp>
      <p:sp>
        <p:nvSpPr>
          <p:cNvPr id="3" name="Content Placeholder 2"/>
          <p:cNvSpPr>
            <a:spLocks noGrp="1"/>
          </p:cNvSpPr>
          <p:nvPr>
            <p:ph idx="1"/>
          </p:nvPr>
        </p:nvSpPr>
        <p:spPr>
          <a:xfrm>
            <a:off x="234461" y="1474541"/>
            <a:ext cx="11793415" cy="4949705"/>
          </a:xfrm>
        </p:spPr>
        <p:txBody>
          <a:bodyPr>
            <a:normAutofit/>
          </a:bodyPr>
          <a:lstStyle/>
          <a:p>
            <a:r>
              <a:rPr lang="en-CA" sz="2800" dirty="0" smtClean="0"/>
              <a:t>Don’t be afraid. It’s better to try, and make mistakes, than not try at all!</a:t>
            </a:r>
          </a:p>
          <a:p>
            <a:r>
              <a:rPr lang="en-CA" sz="2800" dirty="0" smtClean="0"/>
              <a:t>The difference between cultural appropriation and simply learning about another culture is mainly CONTEXT. </a:t>
            </a:r>
          </a:p>
          <a:p>
            <a:pPr lvl="1"/>
            <a:r>
              <a:rPr lang="en-CA" sz="2400" b="1" i="1" dirty="0" smtClean="0"/>
              <a:t>“</a:t>
            </a:r>
            <a:r>
              <a:rPr lang="en-CA" sz="2400" b="1" i="1" dirty="0">
                <a:effectLst/>
              </a:rPr>
              <a:t>appropriation involves pieces of an oppressed culture being taken out of context by a people who have historically oppressed those they are taking from, and who lack the cultural context to properly understand, respect, or utilize these elements</a:t>
            </a:r>
            <a:r>
              <a:rPr lang="en-CA" sz="2400" b="1" i="1" dirty="0" smtClean="0">
                <a:effectLst/>
              </a:rPr>
              <a:t>.”</a:t>
            </a:r>
            <a:endParaRPr lang="en-CA" sz="2400" dirty="0" smtClean="0">
              <a:effectLst/>
            </a:endParaRPr>
          </a:p>
          <a:p>
            <a:r>
              <a:rPr lang="en-CA" sz="2800" dirty="0" smtClean="0">
                <a:effectLst/>
              </a:rPr>
              <a:t>Seek opportunities to educate yourself. Listen to podcasts like </a:t>
            </a:r>
            <a:r>
              <a:rPr lang="en-CA" sz="2800" dirty="0" smtClean="0">
                <a:effectLst/>
                <a:hlinkClick r:id="rId2"/>
              </a:rPr>
              <a:t>“Missing and Murdered: Finding Cleo” </a:t>
            </a:r>
            <a:r>
              <a:rPr lang="en-CA" sz="2800" dirty="0" smtClean="0">
                <a:effectLst/>
              </a:rPr>
              <a:t> or </a:t>
            </a:r>
            <a:r>
              <a:rPr lang="en-CA" sz="2800" dirty="0">
                <a:effectLst/>
              </a:rPr>
              <a:t>read Indigenous news on </a:t>
            </a:r>
            <a:r>
              <a:rPr lang="en-CA" sz="2800" dirty="0">
                <a:effectLst/>
                <a:hlinkClick r:id="rId3"/>
              </a:rPr>
              <a:t>http://</a:t>
            </a:r>
            <a:r>
              <a:rPr lang="en-CA" sz="2800" dirty="0" smtClean="0">
                <a:effectLst/>
                <a:hlinkClick r:id="rId3"/>
              </a:rPr>
              <a:t>www.cbc.ca/news/indigenous</a:t>
            </a:r>
            <a:r>
              <a:rPr lang="en-CA" sz="2800" dirty="0" smtClean="0">
                <a:effectLst/>
              </a:rPr>
              <a:t> </a:t>
            </a:r>
            <a:endParaRPr lang="en-CA" sz="2800" dirty="0" smtClean="0"/>
          </a:p>
          <a:p>
            <a:endParaRPr lang="en-CA" dirty="0"/>
          </a:p>
        </p:txBody>
      </p:sp>
    </p:spTree>
    <p:extLst>
      <p:ext uri="{BB962C8B-B14F-4D97-AF65-F5344CB8AC3E}">
        <p14:creationId xmlns:p14="http://schemas.microsoft.com/office/powerpoint/2010/main" val="409247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58" y="99066"/>
            <a:ext cx="10353762" cy="776697"/>
          </a:xfrm>
        </p:spPr>
        <p:txBody>
          <a:bodyPr/>
          <a:lstStyle/>
          <a:p>
            <a:r>
              <a:rPr lang="en-CA" sz="3600" b="1" u="sng" dirty="0" smtClean="0"/>
              <a:t>National Arts Centre’s Music Alive! Program</a:t>
            </a:r>
            <a:endParaRPr lang="en-CA" sz="3600" b="1" u="sng" dirty="0"/>
          </a:p>
        </p:txBody>
      </p:sp>
      <p:sp>
        <p:nvSpPr>
          <p:cNvPr id="3" name="Content Placeholder 2"/>
          <p:cNvSpPr>
            <a:spLocks noGrp="1"/>
          </p:cNvSpPr>
          <p:nvPr>
            <p:ph idx="1"/>
          </p:nvPr>
        </p:nvSpPr>
        <p:spPr>
          <a:xfrm>
            <a:off x="342900" y="979365"/>
            <a:ext cx="6083300" cy="5726236"/>
          </a:xfrm>
        </p:spPr>
        <p:txBody>
          <a:bodyPr>
            <a:normAutofit fontScale="92500" lnSpcReduction="20000"/>
          </a:bodyPr>
          <a:lstStyle/>
          <a:p>
            <a:pPr marL="36900" indent="0" algn="ctr">
              <a:buNone/>
            </a:pPr>
            <a:r>
              <a:rPr lang="en-CA" sz="2800" dirty="0" smtClean="0"/>
              <a:t>Bringing voices, together ‘cross the nation.</a:t>
            </a:r>
          </a:p>
          <a:p>
            <a:pPr marL="36900" indent="0" algn="ctr">
              <a:buNone/>
            </a:pPr>
            <a:r>
              <a:rPr lang="en-CA" sz="2800" dirty="0" smtClean="0"/>
              <a:t>Take a stand! This is our generation.</a:t>
            </a:r>
          </a:p>
          <a:p>
            <a:pPr marL="36900" indent="0" algn="ctr">
              <a:buNone/>
            </a:pPr>
            <a:r>
              <a:rPr lang="en-CA" sz="2800" dirty="0" smtClean="0"/>
              <a:t>Sing along, singing strong,</a:t>
            </a:r>
          </a:p>
          <a:p>
            <a:pPr marL="36900" indent="0" algn="ctr">
              <a:buNone/>
            </a:pPr>
            <a:r>
              <a:rPr lang="en-CA" sz="2800" dirty="0" smtClean="0"/>
              <a:t>We’ll bring the </a:t>
            </a:r>
            <a:r>
              <a:rPr lang="en-CA" sz="2800" dirty="0"/>
              <a:t>m</a:t>
            </a:r>
            <a:r>
              <a:rPr lang="en-CA" sz="2800" dirty="0" smtClean="0"/>
              <a:t>usic </a:t>
            </a:r>
            <a:r>
              <a:rPr lang="en-CA" sz="2800" dirty="0"/>
              <a:t>a</a:t>
            </a:r>
            <a:r>
              <a:rPr lang="en-CA" sz="2800" dirty="0" smtClean="0"/>
              <a:t>live.</a:t>
            </a:r>
          </a:p>
          <a:p>
            <a:pPr marL="36900" indent="0" algn="ctr">
              <a:buNone/>
            </a:pPr>
            <a:r>
              <a:rPr lang="en-CA" sz="2800" dirty="0" smtClean="0"/>
              <a:t>Hey </a:t>
            </a:r>
            <a:r>
              <a:rPr lang="en-CA" sz="2800" dirty="0" err="1" smtClean="0"/>
              <a:t>na</a:t>
            </a:r>
            <a:r>
              <a:rPr lang="en-CA" sz="2800" dirty="0" smtClean="0"/>
              <a:t> </a:t>
            </a:r>
            <a:r>
              <a:rPr lang="en-CA" sz="2800" dirty="0" err="1" smtClean="0"/>
              <a:t>na</a:t>
            </a:r>
            <a:r>
              <a:rPr lang="en-CA" sz="2800" dirty="0" smtClean="0"/>
              <a:t>, hey ah. Hey </a:t>
            </a:r>
            <a:r>
              <a:rPr lang="en-CA" sz="2800" dirty="0" err="1" smtClean="0"/>
              <a:t>na</a:t>
            </a:r>
            <a:r>
              <a:rPr lang="en-CA" sz="2800" dirty="0" smtClean="0"/>
              <a:t> </a:t>
            </a:r>
            <a:r>
              <a:rPr lang="en-CA" sz="2800" dirty="0" err="1" smtClean="0"/>
              <a:t>na</a:t>
            </a:r>
            <a:r>
              <a:rPr lang="en-CA" sz="2800" dirty="0" smtClean="0"/>
              <a:t>, hey ah.</a:t>
            </a:r>
          </a:p>
          <a:p>
            <a:pPr marL="36900" indent="0" algn="ctr">
              <a:buNone/>
            </a:pPr>
            <a:r>
              <a:rPr lang="en-CA" sz="2800" dirty="0" err="1" smtClean="0"/>
              <a:t>Napesisak</a:t>
            </a:r>
            <a:r>
              <a:rPr lang="en-CA" sz="2800" dirty="0" smtClean="0"/>
              <a:t>, </a:t>
            </a:r>
            <a:r>
              <a:rPr lang="en-CA" sz="2800" dirty="0" err="1" smtClean="0"/>
              <a:t>iskwesisak</a:t>
            </a:r>
            <a:r>
              <a:rPr lang="en-CA" sz="2800" dirty="0" smtClean="0"/>
              <a:t>.</a:t>
            </a:r>
          </a:p>
          <a:p>
            <a:pPr marL="36900" indent="0" algn="ctr">
              <a:buNone/>
            </a:pPr>
            <a:r>
              <a:rPr lang="en-CA" sz="2800" dirty="0"/>
              <a:t>Hey </a:t>
            </a:r>
            <a:r>
              <a:rPr lang="en-CA" sz="2800" dirty="0" err="1"/>
              <a:t>na</a:t>
            </a:r>
            <a:r>
              <a:rPr lang="en-CA" sz="2800" dirty="0"/>
              <a:t> </a:t>
            </a:r>
            <a:r>
              <a:rPr lang="en-CA" sz="2800" dirty="0" err="1"/>
              <a:t>na</a:t>
            </a:r>
            <a:r>
              <a:rPr lang="en-CA" sz="2800" dirty="0"/>
              <a:t>, hey ah. Hey </a:t>
            </a:r>
            <a:r>
              <a:rPr lang="en-CA" sz="2800" dirty="0" err="1"/>
              <a:t>na</a:t>
            </a:r>
            <a:r>
              <a:rPr lang="en-CA" sz="2800" dirty="0"/>
              <a:t> </a:t>
            </a:r>
            <a:r>
              <a:rPr lang="en-CA" sz="2800" dirty="0" err="1"/>
              <a:t>na</a:t>
            </a:r>
            <a:r>
              <a:rPr lang="en-CA" sz="2800" dirty="0"/>
              <a:t>, hey </a:t>
            </a:r>
            <a:r>
              <a:rPr lang="en-CA" sz="2800" dirty="0" smtClean="0"/>
              <a:t>ah.</a:t>
            </a:r>
            <a:endParaRPr lang="en-CA" sz="2800" dirty="0"/>
          </a:p>
          <a:p>
            <a:pPr marL="36900" indent="0" algn="ctr">
              <a:buNone/>
            </a:pPr>
            <a:r>
              <a:rPr lang="en-CA" sz="2800" dirty="0" err="1" smtClean="0"/>
              <a:t>Sohkih</a:t>
            </a:r>
            <a:r>
              <a:rPr lang="en-CA" sz="2800" dirty="0" smtClean="0"/>
              <a:t> </a:t>
            </a:r>
            <a:r>
              <a:rPr lang="en-CA" sz="2800" dirty="0" err="1" smtClean="0"/>
              <a:t>mamawi</a:t>
            </a:r>
            <a:r>
              <a:rPr lang="en-CA" sz="2800" dirty="0" smtClean="0"/>
              <a:t> </a:t>
            </a:r>
            <a:r>
              <a:rPr lang="en-CA" sz="2800" dirty="0" err="1" smtClean="0"/>
              <a:t>nikamok</a:t>
            </a:r>
            <a:r>
              <a:rPr lang="en-CA" sz="2800" dirty="0" smtClean="0"/>
              <a:t>, </a:t>
            </a:r>
          </a:p>
          <a:p>
            <a:pPr marL="36900" indent="0" algn="ctr">
              <a:buNone/>
            </a:pPr>
            <a:r>
              <a:rPr lang="en-CA" sz="2800" dirty="0" err="1"/>
              <a:t>Sohkih</a:t>
            </a:r>
            <a:r>
              <a:rPr lang="en-CA" sz="2800" dirty="0"/>
              <a:t> </a:t>
            </a:r>
            <a:r>
              <a:rPr lang="en-CA" sz="2800" dirty="0" err="1"/>
              <a:t>mamawi</a:t>
            </a:r>
            <a:r>
              <a:rPr lang="en-CA" sz="2800" dirty="0"/>
              <a:t> </a:t>
            </a:r>
            <a:r>
              <a:rPr lang="en-CA" sz="2800" dirty="0" err="1"/>
              <a:t>nikamok</a:t>
            </a:r>
            <a:r>
              <a:rPr lang="en-CA" sz="2800" dirty="0"/>
              <a:t>, </a:t>
            </a:r>
          </a:p>
          <a:p>
            <a:pPr marL="36900" indent="0" algn="ctr">
              <a:buNone/>
            </a:pPr>
            <a:r>
              <a:rPr lang="en-CA" i="1" dirty="0">
                <a:hlinkClick r:id="rId4"/>
              </a:rPr>
              <a:t>https://</a:t>
            </a:r>
            <a:r>
              <a:rPr lang="en-CA" i="1" dirty="0" smtClean="0">
                <a:hlinkClick r:id="rId4"/>
              </a:rPr>
              <a:t>nac-cna.ca/en/musicalive/resources</a:t>
            </a:r>
            <a:r>
              <a:rPr lang="en-CA" i="1" dirty="0" smtClean="0"/>
              <a:t> </a:t>
            </a:r>
            <a:endParaRPr lang="en-CA" i="1" dirty="0"/>
          </a:p>
        </p:txBody>
      </p:sp>
      <p:pic>
        <p:nvPicPr>
          <p:cNvPr id="4" name="Picture 3"/>
          <p:cNvPicPr>
            <a:picLocks noChangeAspect="1"/>
          </p:cNvPicPr>
          <p:nvPr/>
        </p:nvPicPr>
        <p:blipFill>
          <a:blip r:embed="rId5"/>
          <a:stretch>
            <a:fillRect/>
          </a:stretch>
        </p:blipFill>
        <p:spPr>
          <a:xfrm>
            <a:off x="6890971" y="875763"/>
            <a:ext cx="4440164" cy="5669414"/>
          </a:xfrm>
          <a:prstGeom prst="rect">
            <a:avLst/>
          </a:prstGeom>
        </p:spPr>
      </p:pic>
      <p:pic>
        <p:nvPicPr>
          <p:cNvPr id="5" name="Music_Ali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6893" y="5006038"/>
            <a:ext cx="609600" cy="609600"/>
          </a:xfrm>
          <a:prstGeom prst="rect">
            <a:avLst/>
          </a:prstGeom>
        </p:spPr>
      </p:pic>
    </p:spTree>
    <p:extLst>
      <p:ext uri="{BB962C8B-B14F-4D97-AF65-F5344CB8AC3E}">
        <p14:creationId xmlns:p14="http://schemas.microsoft.com/office/powerpoint/2010/main" val="257334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4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53" y="0"/>
            <a:ext cx="9404723" cy="732138"/>
          </a:xfrm>
        </p:spPr>
        <p:txBody>
          <a:bodyPr/>
          <a:lstStyle/>
          <a:p>
            <a:pPr algn="r"/>
            <a:r>
              <a:rPr lang="en-CA" dirty="0" smtClean="0"/>
              <a:t>Assignment example #1:</a:t>
            </a:r>
            <a:endParaRPr lang="en-CA" dirty="0"/>
          </a:p>
        </p:txBody>
      </p:sp>
      <p:sp>
        <p:nvSpPr>
          <p:cNvPr id="3" name="Content Placeholder 2"/>
          <p:cNvSpPr>
            <a:spLocks noGrp="1"/>
          </p:cNvSpPr>
          <p:nvPr>
            <p:ph idx="1"/>
          </p:nvPr>
        </p:nvSpPr>
        <p:spPr>
          <a:xfrm>
            <a:off x="279064" y="873805"/>
            <a:ext cx="11530862" cy="5848966"/>
          </a:xfrm>
        </p:spPr>
        <p:txBody>
          <a:bodyPr>
            <a:noAutofit/>
          </a:bodyPr>
          <a:lstStyle/>
          <a:p>
            <a:pPr marL="0" indent="0">
              <a:buNone/>
            </a:pPr>
            <a:r>
              <a:rPr lang="en-CA" b="1" u="sng" dirty="0"/>
              <a:t>Resource Name and source:</a:t>
            </a:r>
          </a:p>
          <a:p>
            <a:pPr marL="0" indent="0">
              <a:buNone/>
            </a:pPr>
            <a:r>
              <a:rPr lang="en-CA" dirty="0" smtClean="0"/>
              <a:t>National Arts Centre Program: Music Alive </a:t>
            </a:r>
            <a:r>
              <a:rPr lang="en-CA" dirty="0" smtClean="0">
                <a:hlinkClick r:id="rId2"/>
              </a:rPr>
              <a:t>https</a:t>
            </a:r>
            <a:r>
              <a:rPr lang="en-CA" dirty="0">
                <a:hlinkClick r:id="rId2"/>
              </a:rPr>
              <a:t>://</a:t>
            </a:r>
            <a:r>
              <a:rPr lang="en-CA" dirty="0" smtClean="0">
                <a:hlinkClick r:id="rId2"/>
              </a:rPr>
              <a:t>nac-cna.ca/en/musicalive/resources</a:t>
            </a:r>
            <a:r>
              <a:rPr lang="en-CA" dirty="0" smtClean="0"/>
              <a:t> </a:t>
            </a:r>
            <a:endParaRPr lang="en-CA" dirty="0"/>
          </a:p>
          <a:p>
            <a:pPr marL="0" indent="0">
              <a:buNone/>
            </a:pPr>
            <a:r>
              <a:rPr lang="en-CA" b="1" u="sng" dirty="0"/>
              <a:t>Aspect(s) of Indigenous culture addressed:</a:t>
            </a:r>
          </a:p>
          <a:p>
            <a:r>
              <a:rPr lang="en-CA" sz="1600" dirty="0" smtClean="0"/>
              <a:t>Indigenous languages-Cree, Dene, Blackfoot, use of </a:t>
            </a:r>
            <a:r>
              <a:rPr lang="en-CA" sz="1600" dirty="0" err="1" smtClean="0"/>
              <a:t>vocables</a:t>
            </a:r>
            <a:endParaRPr lang="en-CA" sz="1600" dirty="0" smtClean="0"/>
          </a:p>
          <a:p>
            <a:r>
              <a:rPr lang="en-CA" sz="1600" dirty="0" smtClean="0"/>
              <a:t>Indigenous Music and Dance</a:t>
            </a:r>
            <a:endParaRPr lang="en-CA" sz="1600" dirty="0"/>
          </a:p>
          <a:p>
            <a:pPr marL="0" indent="0">
              <a:buNone/>
            </a:pPr>
            <a:r>
              <a:rPr lang="en-CA" b="1" u="sng" dirty="0"/>
              <a:t>Curriculum expectations that could be covered using this resource:</a:t>
            </a:r>
          </a:p>
          <a:p>
            <a:r>
              <a:rPr lang="en-CA" sz="1600" i="1" dirty="0" smtClean="0"/>
              <a:t>C1.1 </a:t>
            </a:r>
            <a:r>
              <a:rPr lang="en-CA" sz="1600" i="1" dirty="0"/>
              <a:t>sing songs in unison and play simple accompaniments for music from a wide variety of diverse cultures, styles, and historical periods (e.g., play a simple rhythmic ostinato on a drum or tambourine to accompany singing; match pitches in echo singing</a:t>
            </a:r>
            <a:r>
              <a:rPr lang="en-CA" sz="1600" i="1" dirty="0" smtClean="0"/>
              <a:t>)</a:t>
            </a:r>
          </a:p>
          <a:p>
            <a:r>
              <a:rPr lang="en-CA" sz="1600" i="1" dirty="0"/>
              <a:t>C1.2 apply the elements of music when singing, playing, and moving (e.g., duration: while singing a familiar song, clap the rhythm while others pat the beat, and on a signal switch roles)</a:t>
            </a:r>
            <a:endParaRPr lang="en-CA" sz="1600" b="1" i="1" u="sng" dirty="0"/>
          </a:p>
          <a:p>
            <a:pPr marL="0" indent="0">
              <a:buNone/>
            </a:pPr>
            <a:r>
              <a:rPr lang="en-CA" b="1" u="sng" dirty="0"/>
              <a:t>Brief lesson idea:</a:t>
            </a:r>
          </a:p>
          <a:p>
            <a:pPr marL="0" indent="0">
              <a:buNone/>
            </a:pPr>
            <a:r>
              <a:rPr lang="en-CA" sz="1600" dirty="0" smtClean="0"/>
              <a:t>Introduce the song Music Alive through listening. Have students keep the beat on their body throughout. Teach the song by call and response, sharing the translation. Discuss the use of </a:t>
            </a:r>
            <a:r>
              <a:rPr lang="en-CA" sz="1600" dirty="0" err="1" smtClean="0"/>
              <a:t>vocables</a:t>
            </a:r>
            <a:r>
              <a:rPr lang="en-CA" sz="1600" dirty="0" smtClean="0"/>
              <a:t> in Indigenous music.</a:t>
            </a:r>
            <a:endParaRPr lang="en-CA" sz="1600" dirty="0"/>
          </a:p>
          <a:p>
            <a:pPr marL="0" indent="0">
              <a:buNone/>
            </a:pPr>
            <a:r>
              <a:rPr lang="en-CA" b="1" u="sng" dirty="0"/>
              <a:t>Ways in which this resource addresses the calls to action</a:t>
            </a:r>
            <a:r>
              <a:rPr lang="en-CA" b="1" u="sng" dirty="0" smtClean="0"/>
              <a:t>:</a:t>
            </a:r>
          </a:p>
          <a:p>
            <a:pPr marL="0" indent="0">
              <a:buNone/>
            </a:pPr>
            <a:r>
              <a:rPr lang="en-CA" sz="1600" smtClean="0"/>
              <a:t>63 </a:t>
            </a:r>
            <a:r>
              <a:rPr lang="en-CA" sz="1600" dirty="0" smtClean="0"/>
              <a:t>iii</a:t>
            </a:r>
            <a:r>
              <a:rPr lang="en-CA" sz="1600" dirty="0"/>
              <a:t>. Building student capacity for intercultural understanding, empathy, and mutual respect. </a:t>
            </a:r>
          </a:p>
          <a:p>
            <a:pPr marL="0" indent="0">
              <a:buNone/>
            </a:pPr>
            <a:endParaRPr lang="en-CA" sz="1600" b="1" u="sng" dirty="0"/>
          </a:p>
        </p:txBody>
      </p:sp>
    </p:spTree>
    <p:extLst>
      <p:ext uri="{BB962C8B-B14F-4D97-AF65-F5344CB8AC3E}">
        <p14:creationId xmlns:p14="http://schemas.microsoft.com/office/powerpoint/2010/main" val="232988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452718"/>
            <a:ext cx="9404723" cy="1400530"/>
          </a:xfrm>
        </p:spPr>
        <p:txBody>
          <a:bodyPr/>
          <a:lstStyle/>
          <a:p>
            <a:pPr algn="ctr"/>
            <a:r>
              <a:rPr lang="en-CA" dirty="0" smtClean="0"/>
              <a:t>Acknowledgement</a:t>
            </a:r>
            <a:endParaRPr lang="en-CA" dirty="0"/>
          </a:p>
        </p:txBody>
      </p:sp>
      <p:sp>
        <p:nvSpPr>
          <p:cNvPr id="3" name="Content Placeholder 2"/>
          <p:cNvSpPr>
            <a:spLocks noGrp="1"/>
          </p:cNvSpPr>
          <p:nvPr>
            <p:ph idx="1"/>
          </p:nvPr>
        </p:nvSpPr>
        <p:spPr>
          <a:xfrm>
            <a:off x="1622730" y="1853248"/>
            <a:ext cx="8946541" cy="4195481"/>
          </a:xfrm>
        </p:spPr>
        <p:txBody>
          <a:bodyPr>
            <a:normAutofit fontScale="92500" lnSpcReduction="10000"/>
          </a:bodyPr>
          <a:lstStyle/>
          <a:p>
            <a:pPr marL="36900" indent="0" algn="ctr">
              <a:buNone/>
            </a:pPr>
            <a:r>
              <a:rPr lang="en-CA" sz="3600" i="1" dirty="0" smtClean="0"/>
              <a:t>I would like to begin by acknowledging that the land on which we gather today is the land traditionally used by the Haudenosaunee, </a:t>
            </a:r>
            <a:r>
              <a:rPr lang="en-CA" sz="3600" i="1" dirty="0" err="1" smtClean="0"/>
              <a:t>Anishinaabe</a:t>
            </a:r>
            <a:r>
              <a:rPr lang="en-CA" sz="3600" i="1" dirty="0" smtClean="0"/>
              <a:t> and Neutral People. I also acknowledge the enduring presence and deep traditional knowledge, laws, and philosophies of the Indigenous People with whom we share this land today. </a:t>
            </a:r>
            <a:endParaRPr lang="en-CA" sz="3600" i="1" dirty="0"/>
          </a:p>
        </p:txBody>
      </p:sp>
    </p:spTree>
    <p:extLst>
      <p:ext uri="{BB962C8B-B14F-4D97-AF65-F5344CB8AC3E}">
        <p14:creationId xmlns:p14="http://schemas.microsoft.com/office/powerpoint/2010/main" val="4209588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40" y="505958"/>
            <a:ext cx="10353762" cy="970450"/>
          </a:xfrm>
        </p:spPr>
        <p:txBody>
          <a:bodyPr/>
          <a:lstStyle/>
          <a:p>
            <a:r>
              <a:rPr lang="en-CA" dirty="0" smtClean="0"/>
              <a:t>What burning questions do you have?</a:t>
            </a:r>
            <a:endParaRPr lang="en-CA" dirty="0"/>
          </a:p>
        </p:txBody>
      </p:sp>
      <p:sp>
        <p:nvSpPr>
          <p:cNvPr id="7" name="Title 1"/>
          <p:cNvSpPr txBox="1">
            <a:spLocks/>
          </p:cNvSpPr>
          <p:nvPr/>
        </p:nvSpPr>
        <p:spPr>
          <a:xfrm>
            <a:off x="3702675" y="2264760"/>
            <a:ext cx="8184525" cy="1598902"/>
          </a:xfrm>
          <a:prstGeom prst="rect">
            <a:avLst/>
          </a:prstGeom>
          <a:effectLst>
            <a:outerShdw blurRad="25400" dir="17880000">
              <a:srgbClr val="000000">
                <a:alpha val="46000"/>
              </a:srgbClr>
            </a:outerShdw>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smtClean="0"/>
              <a:t>What obstacles do you foresee in incorporating an indigenous perspective into your classroom?</a:t>
            </a:r>
            <a:endParaRPr lang="en-CA" dirty="0"/>
          </a:p>
        </p:txBody>
      </p:sp>
      <p:sp>
        <p:nvSpPr>
          <p:cNvPr id="8" name="Title 1"/>
          <p:cNvSpPr txBox="1">
            <a:spLocks/>
          </p:cNvSpPr>
          <p:nvPr/>
        </p:nvSpPr>
        <p:spPr>
          <a:xfrm>
            <a:off x="3702675" y="4603239"/>
            <a:ext cx="8319752" cy="1606323"/>
          </a:xfrm>
          <a:prstGeom prst="rect">
            <a:avLst/>
          </a:prstGeom>
          <a:effectLst>
            <a:outerShdw blurRad="25400" dir="17880000">
              <a:srgbClr val="000000">
                <a:alpha val="46000"/>
              </a:srgbClr>
            </a:outerShdw>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5400" b="1" dirty="0" smtClean="0"/>
              <a:t>What do you hope to get out of the next few classes? </a:t>
            </a:r>
            <a:endParaRPr lang="en-CA" sz="5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40" y="1693543"/>
            <a:ext cx="3005055" cy="3906572"/>
          </a:xfrm>
          <a:prstGeom prst="rect">
            <a:avLst/>
          </a:prstGeom>
        </p:spPr>
      </p:pic>
      <p:sp>
        <p:nvSpPr>
          <p:cNvPr id="3" name="TextBox 2"/>
          <p:cNvSpPr txBox="1"/>
          <p:nvPr/>
        </p:nvSpPr>
        <p:spPr>
          <a:xfrm>
            <a:off x="476540" y="5600115"/>
            <a:ext cx="2910604" cy="646331"/>
          </a:xfrm>
          <a:prstGeom prst="rect">
            <a:avLst/>
          </a:prstGeom>
          <a:noFill/>
        </p:spPr>
        <p:txBody>
          <a:bodyPr wrap="square" rtlCol="0">
            <a:spAutoFit/>
          </a:bodyPr>
          <a:lstStyle/>
          <a:p>
            <a:r>
              <a:rPr lang="en-CA" dirty="0">
                <a:hlinkClick r:id="rId4"/>
              </a:rPr>
              <a:t>https://</a:t>
            </a:r>
            <a:r>
              <a:rPr lang="en-CA" dirty="0" smtClean="0">
                <a:hlinkClick r:id="rId4"/>
              </a:rPr>
              <a:t>padlet.com/nicole_kazemzadeh/Mu202</a:t>
            </a:r>
            <a:r>
              <a:rPr lang="en-CA" dirty="0" smtClean="0"/>
              <a:t> </a:t>
            </a:r>
            <a:endParaRPr lang="en-CA" dirty="0"/>
          </a:p>
        </p:txBody>
      </p:sp>
    </p:spTree>
    <p:extLst>
      <p:ext uri="{BB962C8B-B14F-4D97-AF65-F5344CB8AC3E}">
        <p14:creationId xmlns:p14="http://schemas.microsoft.com/office/powerpoint/2010/main" val="2904778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9" y="2728735"/>
            <a:ext cx="9404723" cy="1400530"/>
          </a:xfrm>
        </p:spPr>
        <p:txBody>
          <a:bodyPr anchor="ctr"/>
          <a:lstStyle/>
          <a:p>
            <a:pPr algn="ctr"/>
            <a:r>
              <a:rPr lang="en-CA" sz="8000" b="1" dirty="0" smtClean="0"/>
              <a:t>Why are </a:t>
            </a:r>
            <a:r>
              <a:rPr lang="en-CA" sz="8000" b="1" u="sng" dirty="0" smtClean="0"/>
              <a:t>YOU</a:t>
            </a:r>
            <a:r>
              <a:rPr lang="en-CA" sz="8000" b="1" dirty="0" smtClean="0"/>
              <a:t> here?</a:t>
            </a:r>
            <a:endParaRPr lang="en-CA" sz="8000" b="1" dirty="0"/>
          </a:p>
        </p:txBody>
      </p:sp>
    </p:spTree>
    <p:extLst>
      <p:ext uri="{BB962C8B-B14F-4D97-AF65-F5344CB8AC3E}">
        <p14:creationId xmlns:p14="http://schemas.microsoft.com/office/powerpoint/2010/main" val="4088286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452718"/>
            <a:ext cx="10238704" cy="1400530"/>
          </a:xfrm>
        </p:spPr>
        <p:txBody>
          <a:bodyPr/>
          <a:lstStyle/>
          <a:p>
            <a:r>
              <a:rPr lang="en-CA" sz="3600" dirty="0" smtClean="0"/>
              <a:t>What is the Truth and Reconciliation Commission? (TRC)</a:t>
            </a:r>
            <a:endParaRPr lang="en-CA" sz="3600" dirty="0"/>
          </a:p>
        </p:txBody>
      </p:sp>
      <p:sp>
        <p:nvSpPr>
          <p:cNvPr id="3" name="Content Placeholder 2"/>
          <p:cNvSpPr>
            <a:spLocks noGrp="1"/>
          </p:cNvSpPr>
          <p:nvPr>
            <p:ph idx="1"/>
          </p:nvPr>
        </p:nvSpPr>
        <p:spPr>
          <a:xfrm>
            <a:off x="309094" y="1700012"/>
            <a:ext cx="11694016" cy="5022760"/>
          </a:xfrm>
        </p:spPr>
        <p:txBody>
          <a:bodyPr>
            <a:noAutofit/>
          </a:bodyPr>
          <a:lstStyle/>
          <a:p>
            <a:pPr marL="0" indent="0">
              <a:buNone/>
            </a:pPr>
            <a:r>
              <a:rPr lang="en-CA" dirty="0" smtClean="0"/>
              <a:t>The </a:t>
            </a:r>
            <a:r>
              <a:rPr lang="en-CA" dirty="0"/>
              <a:t>TRC is a component of the Indian Residential Schools Settlement Agreement. </a:t>
            </a:r>
            <a:br>
              <a:rPr lang="en-CA" dirty="0"/>
            </a:br>
            <a:r>
              <a:rPr lang="en-CA" dirty="0"/>
              <a:t/>
            </a:r>
            <a:br>
              <a:rPr lang="en-CA" dirty="0"/>
            </a:br>
            <a:r>
              <a:rPr lang="en-CA" dirty="0"/>
              <a:t>Its mandate is to inform all Canadians about what happened in Indian Residential Schools (IRS). The Commission will document the truth of survivors, families, communities and anyone personally affected by the IRS experience. </a:t>
            </a:r>
            <a:br>
              <a:rPr lang="en-CA" dirty="0"/>
            </a:br>
            <a:r>
              <a:rPr lang="en-CA" dirty="0"/>
              <a:t/>
            </a:r>
            <a:br>
              <a:rPr lang="en-CA" dirty="0"/>
            </a:br>
            <a:r>
              <a:rPr lang="en-CA" dirty="0"/>
              <a:t>This includes First Nations, Inuit and Métis former Indian Residential School students, their families, communities, the Churches, former school employees, Government and other Canadians.</a:t>
            </a:r>
            <a:br>
              <a:rPr lang="en-CA" dirty="0"/>
            </a:br>
            <a:r>
              <a:rPr lang="en-CA" dirty="0"/>
              <a:t/>
            </a:r>
            <a:br>
              <a:rPr lang="en-CA" dirty="0"/>
            </a:br>
            <a:r>
              <a:rPr lang="en-CA" dirty="0"/>
              <a:t>The Commission has a five-year mandate and is supported by a TRC Secretariat, which is a federal government department. </a:t>
            </a:r>
            <a:endParaRPr lang="en-CA" dirty="0" smtClean="0"/>
          </a:p>
          <a:p>
            <a:pPr marL="0" indent="0" algn="ctr">
              <a:buNone/>
            </a:pPr>
            <a:r>
              <a:rPr lang="en-CA" sz="4000" b="1" i="1" dirty="0" smtClean="0"/>
              <a:t>Reconciliation or Conciliation?</a:t>
            </a:r>
          </a:p>
          <a:p>
            <a:pPr marL="0" indent="0" algn="ctr">
              <a:buNone/>
            </a:pPr>
            <a:r>
              <a:rPr lang="en-CA" dirty="0" smtClean="0"/>
              <a:t>Visit </a:t>
            </a:r>
            <a:r>
              <a:rPr lang="en-CA" dirty="0" smtClean="0">
                <a:hlinkClick r:id="rId2"/>
              </a:rPr>
              <a:t>www.trc.ca</a:t>
            </a:r>
            <a:r>
              <a:rPr lang="en-CA" dirty="0" smtClean="0"/>
              <a:t>  for more information.</a:t>
            </a:r>
            <a:endParaRPr lang="en-CA" dirty="0"/>
          </a:p>
        </p:txBody>
      </p:sp>
    </p:spTree>
    <p:extLst>
      <p:ext uri="{BB962C8B-B14F-4D97-AF65-F5344CB8AC3E}">
        <p14:creationId xmlns:p14="http://schemas.microsoft.com/office/powerpoint/2010/main" val="2734694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30" y="521298"/>
            <a:ext cx="9983789" cy="1400530"/>
          </a:xfrm>
        </p:spPr>
        <p:txBody>
          <a:bodyPr/>
          <a:lstStyle/>
          <a:p>
            <a:r>
              <a:rPr lang="en-CA" dirty="0" smtClean="0"/>
              <a:t>Truth and Reconciliation in Education</a:t>
            </a:r>
            <a:endParaRPr lang="en-CA" dirty="0"/>
          </a:p>
        </p:txBody>
      </p:sp>
      <p:sp>
        <p:nvSpPr>
          <p:cNvPr id="3" name="Content Placeholder 2"/>
          <p:cNvSpPr>
            <a:spLocks noGrp="1"/>
          </p:cNvSpPr>
          <p:nvPr>
            <p:ph idx="1"/>
          </p:nvPr>
        </p:nvSpPr>
        <p:spPr>
          <a:xfrm>
            <a:off x="420130" y="1732449"/>
            <a:ext cx="11343501" cy="4742492"/>
          </a:xfrm>
        </p:spPr>
        <p:txBody>
          <a:bodyPr>
            <a:normAutofit fontScale="92500" lnSpcReduction="20000"/>
          </a:bodyPr>
          <a:lstStyle/>
          <a:p>
            <a:pPr fontAlgn="base"/>
            <a:r>
              <a:rPr lang="en-CA" sz="2800" dirty="0" smtClean="0">
                <a:effectLst/>
              </a:rPr>
              <a:t>Only </a:t>
            </a:r>
            <a:r>
              <a:rPr lang="en-CA" sz="2800" dirty="0">
                <a:effectLst/>
              </a:rPr>
              <a:t>69% of secondary and 39% of elementary schools offer </a:t>
            </a:r>
            <a:r>
              <a:rPr lang="en-CA" sz="2800" dirty="0" smtClean="0">
                <a:effectLst/>
              </a:rPr>
              <a:t>Aboriginal education </a:t>
            </a:r>
            <a:r>
              <a:rPr lang="en-CA" sz="2800" dirty="0">
                <a:effectLst/>
              </a:rPr>
              <a:t>opportunities.</a:t>
            </a:r>
          </a:p>
          <a:p>
            <a:pPr fontAlgn="base"/>
            <a:r>
              <a:rPr lang="en-CA" sz="2800" dirty="0">
                <a:effectLst/>
              </a:rPr>
              <a:t>Despite an identified gap in teachers’ knowledge and confidence teaching First Nations, Métis and Inuit subject matter, only </a:t>
            </a:r>
            <a:r>
              <a:rPr lang="en-CA" sz="2800" b="1" u="sng" dirty="0">
                <a:solidFill>
                  <a:srgbClr val="FFC000"/>
                </a:solidFill>
                <a:effectLst/>
              </a:rPr>
              <a:t>29% of elementary schools and 47% of secondary schools offer professional development on Aboriginal issues.</a:t>
            </a:r>
          </a:p>
          <a:p>
            <a:pPr fontAlgn="base"/>
            <a:r>
              <a:rPr lang="en-CA" sz="2800" dirty="0">
                <a:effectLst/>
              </a:rPr>
              <a:t>Though 96% of Ontario secondary schools and 92% of elementary schools have FNMI students enrolled, only 31% of secondary and 13% of elementary schools offer cultural support programs.</a:t>
            </a:r>
          </a:p>
          <a:p>
            <a:pPr fontAlgn="base"/>
            <a:r>
              <a:rPr lang="en-CA" sz="2800" dirty="0">
                <a:effectLst/>
              </a:rPr>
              <a:t>Elementary schools with higher proportions of FNMI students are less likely to have teacher-librarians or </a:t>
            </a:r>
            <a:r>
              <a:rPr lang="en-CA" sz="2800" b="1" u="sng" dirty="0">
                <a:solidFill>
                  <a:srgbClr val="FFC000"/>
                </a:solidFill>
                <a:effectLst/>
              </a:rPr>
              <a:t>specialist music </a:t>
            </a:r>
            <a:r>
              <a:rPr lang="en-CA" sz="2800" dirty="0">
                <a:effectLst/>
              </a:rPr>
              <a:t>or Health and Physical Education teachers</a:t>
            </a:r>
            <a:r>
              <a:rPr lang="en-CA" sz="2800" dirty="0" smtClean="0">
                <a:effectLst/>
              </a:rPr>
              <a:t>.</a:t>
            </a:r>
          </a:p>
          <a:p>
            <a:pPr marL="36900" indent="0" fontAlgn="base">
              <a:buNone/>
            </a:pPr>
            <a:r>
              <a:rPr lang="en-CA" sz="1400" dirty="0">
                <a:effectLst/>
                <a:hlinkClick r:id="rId2"/>
              </a:rPr>
              <a:t>http://www.peopleforeducation.ca/indigenous-education/findings-from-the-truth-and-reconciliation-commission</a:t>
            </a:r>
            <a:r>
              <a:rPr lang="en-CA" sz="1400" dirty="0" smtClean="0">
                <a:effectLst/>
                <a:hlinkClick r:id="rId2"/>
              </a:rPr>
              <a:t>/</a:t>
            </a:r>
            <a:r>
              <a:rPr lang="en-CA" sz="1400" dirty="0" smtClean="0">
                <a:effectLst/>
              </a:rPr>
              <a:t> </a:t>
            </a:r>
            <a:endParaRPr lang="en-CA" sz="1400" dirty="0">
              <a:effectLst/>
            </a:endParaRPr>
          </a:p>
          <a:p>
            <a:endParaRPr lang="en-CA" dirty="0"/>
          </a:p>
        </p:txBody>
      </p:sp>
    </p:spTree>
    <p:extLst>
      <p:ext uri="{BB962C8B-B14F-4D97-AF65-F5344CB8AC3E}">
        <p14:creationId xmlns:p14="http://schemas.microsoft.com/office/powerpoint/2010/main" val="748054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30" y="331919"/>
            <a:ext cx="9938069" cy="1400530"/>
          </a:xfrm>
        </p:spPr>
        <p:txBody>
          <a:bodyPr/>
          <a:lstStyle/>
          <a:p>
            <a:r>
              <a:rPr lang="en-CA" dirty="0" smtClean="0"/>
              <a:t>Calls to Action for Education</a:t>
            </a:r>
            <a:endParaRPr lang="en-CA" dirty="0"/>
          </a:p>
        </p:txBody>
      </p:sp>
      <p:sp>
        <p:nvSpPr>
          <p:cNvPr id="3" name="Content Placeholder 2"/>
          <p:cNvSpPr>
            <a:spLocks noGrp="1"/>
          </p:cNvSpPr>
          <p:nvPr>
            <p:ph idx="1"/>
          </p:nvPr>
        </p:nvSpPr>
        <p:spPr>
          <a:xfrm>
            <a:off x="228599" y="1133342"/>
            <a:ext cx="11735873" cy="5499278"/>
          </a:xfrm>
        </p:spPr>
        <p:txBody>
          <a:bodyPr>
            <a:normAutofit/>
          </a:bodyPr>
          <a:lstStyle/>
          <a:p>
            <a:r>
              <a:rPr lang="en-CA" sz="2400" dirty="0"/>
              <a:t>10. We call on the federal government to draft new Aboriginal education legislation with the full participation and informed consent of Aboriginal peoples. The new legislation would include a commitment to sufficient funding and would incorporate the following principles: </a:t>
            </a:r>
            <a:endParaRPr lang="en-CA" sz="2400" dirty="0" smtClean="0"/>
          </a:p>
          <a:p>
            <a:pPr lvl="1"/>
            <a:r>
              <a:rPr lang="en-CA" sz="2000" dirty="0" err="1" smtClean="0"/>
              <a:t>i</a:t>
            </a:r>
            <a:r>
              <a:rPr lang="en-CA" sz="2000" dirty="0"/>
              <a:t>. Providing sufficient funding to close identified educational achievement gaps within one generation. </a:t>
            </a:r>
            <a:endParaRPr lang="en-CA" sz="2000" dirty="0" smtClean="0"/>
          </a:p>
          <a:p>
            <a:pPr lvl="1"/>
            <a:r>
              <a:rPr lang="en-CA" sz="2000" b="1" i="1" u="sng" dirty="0" smtClean="0">
                <a:solidFill>
                  <a:srgbClr val="FFC000"/>
                </a:solidFill>
              </a:rPr>
              <a:t>ii</a:t>
            </a:r>
            <a:r>
              <a:rPr lang="en-CA" sz="2000" b="1" i="1" u="sng" dirty="0">
                <a:solidFill>
                  <a:srgbClr val="FFC000"/>
                </a:solidFill>
              </a:rPr>
              <a:t>. Improving education attainment levels and success rates. </a:t>
            </a:r>
            <a:endParaRPr lang="en-CA" sz="2000" b="1" i="1" u="sng" dirty="0" smtClean="0">
              <a:solidFill>
                <a:srgbClr val="FFC000"/>
              </a:solidFill>
            </a:endParaRPr>
          </a:p>
          <a:p>
            <a:pPr lvl="1"/>
            <a:r>
              <a:rPr lang="en-CA" sz="2000" b="1" i="1" u="sng" dirty="0" smtClean="0">
                <a:solidFill>
                  <a:srgbClr val="FFC000"/>
                </a:solidFill>
              </a:rPr>
              <a:t>iii</a:t>
            </a:r>
            <a:r>
              <a:rPr lang="en-CA" sz="2000" b="1" i="1" u="sng" dirty="0">
                <a:solidFill>
                  <a:srgbClr val="FFC000"/>
                </a:solidFill>
              </a:rPr>
              <a:t>. Developing culturally appropriate curricula. </a:t>
            </a:r>
            <a:endParaRPr lang="en-CA" sz="2000" b="1" i="1" u="sng" dirty="0" smtClean="0">
              <a:solidFill>
                <a:srgbClr val="FFC000"/>
              </a:solidFill>
            </a:endParaRPr>
          </a:p>
          <a:p>
            <a:pPr lvl="1"/>
            <a:r>
              <a:rPr lang="en-CA" sz="2000" dirty="0" smtClean="0"/>
              <a:t>iv</a:t>
            </a:r>
            <a:r>
              <a:rPr lang="en-CA" sz="2000" dirty="0"/>
              <a:t>. Protecting the right to Aboriginal languages, including the teaching of Aboriginal languages as credit courses. </a:t>
            </a:r>
            <a:endParaRPr lang="en-CA" sz="2000" dirty="0" smtClean="0"/>
          </a:p>
          <a:p>
            <a:pPr lvl="1"/>
            <a:r>
              <a:rPr lang="en-CA" sz="2000" dirty="0" smtClean="0"/>
              <a:t>v</a:t>
            </a:r>
            <a:r>
              <a:rPr lang="en-CA" sz="2000" dirty="0"/>
              <a:t>. Enabling parental and community responsibility, control, and accountability, similar to what parents enjoy in public school systems. </a:t>
            </a:r>
            <a:endParaRPr lang="en-CA" sz="2000" dirty="0" smtClean="0"/>
          </a:p>
          <a:p>
            <a:pPr lvl="1"/>
            <a:r>
              <a:rPr lang="en-CA" sz="2000" dirty="0" smtClean="0"/>
              <a:t>vi</a:t>
            </a:r>
            <a:r>
              <a:rPr lang="en-CA" sz="2000" dirty="0"/>
              <a:t>. Enabling parents to fully participate in the education of their children. </a:t>
            </a:r>
            <a:endParaRPr lang="en-CA" sz="2000" dirty="0" smtClean="0"/>
          </a:p>
          <a:p>
            <a:pPr lvl="1"/>
            <a:r>
              <a:rPr lang="en-CA" sz="2000" dirty="0" smtClean="0"/>
              <a:t>vii</a:t>
            </a:r>
            <a:r>
              <a:rPr lang="en-CA" sz="2000" dirty="0"/>
              <a:t>. Respecting and honouring Treaty relationships.</a:t>
            </a:r>
          </a:p>
        </p:txBody>
      </p:sp>
    </p:spTree>
    <p:extLst>
      <p:ext uri="{BB962C8B-B14F-4D97-AF65-F5344CB8AC3E}">
        <p14:creationId xmlns:p14="http://schemas.microsoft.com/office/powerpoint/2010/main" val="154543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30" y="331919"/>
            <a:ext cx="9938069" cy="1400530"/>
          </a:xfrm>
        </p:spPr>
        <p:txBody>
          <a:bodyPr/>
          <a:lstStyle/>
          <a:p>
            <a:r>
              <a:rPr lang="en-CA" dirty="0" smtClean="0"/>
              <a:t>Calls to Action for Education</a:t>
            </a:r>
            <a:endParaRPr lang="en-CA" dirty="0"/>
          </a:p>
        </p:txBody>
      </p:sp>
      <p:sp>
        <p:nvSpPr>
          <p:cNvPr id="3" name="Content Placeholder 2"/>
          <p:cNvSpPr>
            <a:spLocks noGrp="1"/>
          </p:cNvSpPr>
          <p:nvPr>
            <p:ph idx="1"/>
          </p:nvPr>
        </p:nvSpPr>
        <p:spPr>
          <a:xfrm>
            <a:off x="228600" y="1371600"/>
            <a:ext cx="11567160" cy="5103341"/>
          </a:xfrm>
        </p:spPr>
        <p:txBody>
          <a:bodyPr>
            <a:noAutofit/>
          </a:bodyPr>
          <a:lstStyle/>
          <a:p>
            <a:r>
              <a:rPr lang="en-CA" sz="2400" dirty="0" smtClean="0"/>
              <a:t>62</a:t>
            </a:r>
            <a:r>
              <a:rPr lang="en-CA" sz="2400" dirty="0"/>
              <a:t>. We call upon the federal, provincial, and territorial governments, in consultation and collaboration with Survivors, Aboriginal peoples, and educators, to</a:t>
            </a:r>
            <a:r>
              <a:rPr lang="en-CA" sz="2400" dirty="0" smtClean="0"/>
              <a:t>:</a:t>
            </a:r>
          </a:p>
          <a:p>
            <a:pPr lvl="1"/>
            <a:r>
              <a:rPr lang="en-CA" sz="2000" b="1" u="sng" dirty="0" smtClean="0">
                <a:solidFill>
                  <a:srgbClr val="FFC000"/>
                </a:solidFill>
              </a:rPr>
              <a:t> </a:t>
            </a:r>
            <a:r>
              <a:rPr lang="en-CA" sz="2000" b="1" u="sng" dirty="0" err="1">
                <a:solidFill>
                  <a:srgbClr val="FFC000"/>
                </a:solidFill>
              </a:rPr>
              <a:t>i</a:t>
            </a:r>
            <a:r>
              <a:rPr lang="en-CA" sz="2000" b="1" u="sng" dirty="0">
                <a:solidFill>
                  <a:srgbClr val="FFC000"/>
                </a:solidFill>
              </a:rPr>
              <a:t>. Make age-appropriate curriculum on residential schools, Treaties, and Aboriginal peoples’ historical and contemporary contributions to Canada a mandatory education requirement for Kindergarten to Grade Twelve students. </a:t>
            </a:r>
          </a:p>
          <a:p>
            <a:pPr lvl="1"/>
            <a:r>
              <a:rPr lang="en-CA" sz="2000" dirty="0" smtClean="0"/>
              <a:t>ii</a:t>
            </a:r>
            <a:r>
              <a:rPr lang="en-CA" sz="2000" dirty="0"/>
              <a:t>. Provide the necessary funding to post-secondary institutions to educate teachers on how to integrate Indigenous knowledge and teaching methods into classrooms. </a:t>
            </a:r>
            <a:endParaRPr lang="en-CA" sz="2000" dirty="0" smtClean="0"/>
          </a:p>
          <a:p>
            <a:pPr lvl="1"/>
            <a:r>
              <a:rPr lang="en-CA" sz="2000" dirty="0" smtClean="0"/>
              <a:t>iii</a:t>
            </a:r>
            <a:r>
              <a:rPr lang="en-CA" sz="2000" dirty="0"/>
              <a:t>. Provide the necessary funding to Aboriginal schools to utilize Indigenous knowledge and teaching methods in classrooms. </a:t>
            </a:r>
            <a:endParaRPr lang="en-CA" sz="2000" dirty="0" smtClean="0"/>
          </a:p>
          <a:p>
            <a:pPr lvl="1"/>
            <a:r>
              <a:rPr lang="en-CA" sz="2000" dirty="0" smtClean="0"/>
              <a:t>iv</a:t>
            </a:r>
            <a:r>
              <a:rPr lang="en-CA" sz="2000" dirty="0"/>
              <a:t>. Establish senior-level positions in government at the assistant deputy minister level or higher dedicated to Aboriginal content in education. </a:t>
            </a:r>
          </a:p>
        </p:txBody>
      </p:sp>
    </p:spTree>
    <p:extLst>
      <p:ext uri="{BB962C8B-B14F-4D97-AF65-F5344CB8AC3E}">
        <p14:creationId xmlns:p14="http://schemas.microsoft.com/office/powerpoint/2010/main" val="1190487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30" y="331919"/>
            <a:ext cx="9938069" cy="1400530"/>
          </a:xfrm>
        </p:spPr>
        <p:txBody>
          <a:bodyPr/>
          <a:lstStyle/>
          <a:p>
            <a:r>
              <a:rPr lang="en-CA" dirty="0" smtClean="0"/>
              <a:t>Calls to Action for Education</a:t>
            </a:r>
            <a:endParaRPr lang="en-CA" dirty="0"/>
          </a:p>
        </p:txBody>
      </p:sp>
      <p:sp>
        <p:nvSpPr>
          <p:cNvPr id="3" name="Content Placeholder 2"/>
          <p:cNvSpPr>
            <a:spLocks noGrp="1"/>
          </p:cNvSpPr>
          <p:nvPr>
            <p:ph idx="1"/>
          </p:nvPr>
        </p:nvSpPr>
        <p:spPr>
          <a:xfrm>
            <a:off x="228600" y="1371600"/>
            <a:ext cx="11567160" cy="5103341"/>
          </a:xfrm>
        </p:spPr>
        <p:txBody>
          <a:bodyPr>
            <a:normAutofit/>
          </a:bodyPr>
          <a:lstStyle/>
          <a:p>
            <a:r>
              <a:rPr lang="en-CA" sz="2800" dirty="0"/>
              <a:t>63. We call upon the Council of Ministers of Education, Canada to maintain an annual commitment to Aboriginal education issues, including: </a:t>
            </a:r>
            <a:endParaRPr lang="en-CA" sz="2800" dirty="0" smtClean="0"/>
          </a:p>
          <a:p>
            <a:pPr lvl="1"/>
            <a:r>
              <a:rPr lang="en-CA" sz="2400" dirty="0" err="1" smtClean="0"/>
              <a:t>i</a:t>
            </a:r>
            <a:r>
              <a:rPr lang="en-CA" sz="2400" dirty="0"/>
              <a:t>. Developing and implementing Kindergarten to Grade Twelve curriculum and learning resources on Aboriginal peoples in Canadian history, and the history and legacy of residential schools. </a:t>
            </a:r>
            <a:endParaRPr lang="en-CA" sz="2400" dirty="0" smtClean="0"/>
          </a:p>
          <a:p>
            <a:pPr lvl="1"/>
            <a:r>
              <a:rPr lang="en-CA" sz="2400" dirty="0" smtClean="0"/>
              <a:t>ii</a:t>
            </a:r>
            <a:r>
              <a:rPr lang="en-CA" sz="2400" dirty="0"/>
              <a:t>. Sharing information and best practices on teaching curriculum related to residential schools and Aboriginal history. </a:t>
            </a:r>
            <a:endParaRPr lang="en-CA" sz="2400" dirty="0" smtClean="0"/>
          </a:p>
          <a:p>
            <a:pPr lvl="1"/>
            <a:r>
              <a:rPr lang="en-CA" sz="2400" dirty="0" smtClean="0"/>
              <a:t>iii</a:t>
            </a:r>
            <a:r>
              <a:rPr lang="en-CA" sz="2400" dirty="0"/>
              <a:t>. Building student capacity for intercultural understanding, empathy, and mutual respect. </a:t>
            </a:r>
            <a:endParaRPr lang="en-CA" sz="2400" dirty="0" smtClean="0"/>
          </a:p>
          <a:p>
            <a:pPr lvl="1"/>
            <a:r>
              <a:rPr lang="en-CA" sz="2400" b="1" u="sng" dirty="0" smtClean="0">
                <a:solidFill>
                  <a:srgbClr val="FFC000"/>
                </a:solidFill>
              </a:rPr>
              <a:t>iv</a:t>
            </a:r>
            <a:r>
              <a:rPr lang="en-CA" sz="2400" b="1" u="sng" dirty="0">
                <a:solidFill>
                  <a:srgbClr val="FFC000"/>
                </a:solidFill>
              </a:rPr>
              <a:t>. Identifying teacher-training needs relating to the above. </a:t>
            </a:r>
          </a:p>
        </p:txBody>
      </p:sp>
    </p:spTree>
    <p:extLst>
      <p:ext uri="{BB962C8B-B14F-4D97-AF65-F5344CB8AC3E}">
        <p14:creationId xmlns:p14="http://schemas.microsoft.com/office/powerpoint/2010/main" val="1026308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254</TotalTime>
  <Words>1232</Words>
  <Application>Microsoft Office PowerPoint</Application>
  <PresentationFormat>Widescreen</PresentationFormat>
  <Paragraphs>100</Paragraphs>
  <Slides>15</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Baskerville Old Face</vt:lpstr>
      <vt:lpstr>Calibri</vt:lpstr>
      <vt:lpstr>Century Gothic</vt:lpstr>
      <vt:lpstr>Trebuchet MS</vt:lpstr>
      <vt:lpstr>Wingdings 3</vt:lpstr>
      <vt:lpstr>Ion</vt:lpstr>
      <vt:lpstr>Incorporating Indigenous Perspectives into the  Music Classroom</vt:lpstr>
      <vt:lpstr>Acknowledgement</vt:lpstr>
      <vt:lpstr>What burning questions do you have?</vt:lpstr>
      <vt:lpstr>Why are YOU here?</vt:lpstr>
      <vt:lpstr>What is the Truth and Reconciliation Commission? (TRC)</vt:lpstr>
      <vt:lpstr>Truth and Reconciliation in Education</vt:lpstr>
      <vt:lpstr>Calls to Action for Education</vt:lpstr>
      <vt:lpstr>Calls to Action for Education</vt:lpstr>
      <vt:lpstr>Calls to Action for Education</vt:lpstr>
      <vt:lpstr>PowerPoint Presentation</vt:lpstr>
      <vt:lpstr>Other questions?</vt:lpstr>
      <vt:lpstr>Reflection</vt:lpstr>
      <vt:lpstr>Key Points</vt:lpstr>
      <vt:lpstr>National Arts Centre’s Music Alive! Program</vt:lpstr>
      <vt:lpstr>Assignment example #1:</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Indigenous Perspectives into the  Music Classroom</dc:title>
  <dc:creator>Nicole Adam</dc:creator>
  <cp:lastModifiedBy>Nicole Adam</cp:lastModifiedBy>
  <cp:revision>17</cp:revision>
  <dcterms:created xsi:type="dcterms:W3CDTF">2018-09-11T14:12:17Z</dcterms:created>
  <dcterms:modified xsi:type="dcterms:W3CDTF">2018-09-18T14:08:12Z</dcterms:modified>
</cp:coreProperties>
</file>